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3" r:id="rId1"/>
  </p:sldMasterIdLst>
  <p:notesMasterIdLst>
    <p:notesMasterId r:id="rId53"/>
  </p:notesMasterIdLst>
  <p:sldIdLst>
    <p:sldId id="256" r:id="rId2"/>
    <p:sldId id="307" r:id="rId3"/>
    <p:sldId id="309" r:id="rId4"/>
    <p:sldId id="275" r:id="rId5"/>
    <p:sldId id="308" r:id="rId6"/>
    <p:sldId id="310" r:id="rId7"/>
    <p:sldId id="268" r:id="rId8"/>
    <p:sldId id="269" r:id="rId9"/>
    <p:sldId id="311" r:id="rId10"/>
    <p:sldId id="278" r:id="rId11"/>
    <p:sldId id="316" r:id="rId12"/>
    <p:sldId id="317" r:id="rId13"/>
    <p:sldId id="313" r:id="rId14"/>
    <p:sldId id="315" r:id="rId15"/>
    <p:sldId id="312" r:id="rId16"/>
    <p:sldId id="279" r:id="rId17"/>
    <p:sldId id="318" r:id="rId18"/>
    <p:sldId id="280" r:id="rId19"/>
    <p:sldId id="319" r:id="rId20"/>
    <p:sldId id="281" r:id="rId21"/>
    <p:sldId id="282" r:id="rId22"/>
    <p:sldId id="283" r:id="rId23"/>
    <p:sldId id="289" r:id="rId24"/>
    <p:sldId id="320" r:id="rId25"/>
    <p:sldId id="284" r:id="rId26"/>
    <p:sldId id="322" r:id="rId27"/>
    <p:sldId id="285" r:id="rId28"/>
    <p:sldId id="286" r:id="rId29"/>
    <p:sldId id="323" r:id="rId30"/>
    <p:sldId id="287" r:id="rId31"/>
    <p:sldId id="288" r:id="rId32"/>
    <p:sldId id="321" r:id="rId33"/>
    <p:sldId id="291" r:id="rId34"/>
    <p:sldId id="292" r:id="rId35"/>
    <p:sldId id="293" r:id="rId36"/>
    <p:sldId id="294" r:id="rId37"/>
    <p:sldId id="324" r:id="rId38"/>
    <p:sldId id="295" r:id="rId39"/>
    <p:sldId id="325" r:id="rId40"/>
    <p:sldId id="327" r:id="rId41"/>
    <p:sldId id="326" r:id="rId42"/>
    <p:sldId id="296" r:id="rId43"/>
    <p:sldId id="297" r:id="rId44"/>
    <p:sldId id="298" r:id="rId45"/>
    <p:sldId id="299" r:id="rId46"/>
    <p:sldId id="300" r:id="rId47"/>
    <p:sldId id="301" r:id="rId48"/>
    <p:sldId id="302" r:id="rId49"/>
    <p:sldId id="303" r:id="rId50"/>
    <p:sldId id="304" r:id="rId51"/>
    <p:sldId id="305" r:id="rId52"/>
  </p:sldIdLst>
  <p:sldSz cx="9144000" cy="5143500" type="screen16x9"/>
  <p:notesSz cx="6858000" cy="9144000"/>
  <p:embeddedFontLst>
    <p:embeddedFont>
      <p:font typeface="Berlin Sans FB" panose="020E0602020502020306" pitchFamily="34" charset="0"/>
      <p:regular r:id="rId54"/>
      <p:bold r:id="rId55"/>
    </p:embeddedFont>
    <p:embeddedFont>
      <p:font typeface="Berlin Sans FB Demi" panose="020E0802020502020306" pitchFamily="34" charset="0"/>
      <p:bold r:id="rId56"/>
    </p:embeddedFont>
    <p:embeddedFont>
      <p:font typeface="Bernard MT Condensed" panose="02050806060905020404" pitchFamily="18" charset="0"/>
      <p:regular r:id="rId57"/>
    </p:embeddedFont>
    <p:embeddedFont>
      <p:font typeface="Calibri" panose="020F0502020204030204" pitchFamily="34" charset="0"/>
      <p:regular r:id="rId58"/>
      <p:bold r:id="rId59"/>
      <p:italic r:id="rId60"/>
      <p:boldItalic r:id="rId61"/>
    </p:embeddedFont>
    <p:embeddedFont>
      <p:font typeface="Calibri Light" panose="020F0302020204030204" pitchFamily="34" charset="0"/>
      <p:regular r:id="rId62"/>
      <p:italic r:id="rId63"/>
    </p:embeddedFont>
    <p:embeddedFont>
      <p:font typeface="Cambria Math" panose="02040503050406030204" pitchFamily="18" charset="0"/>
      <p:regular r:id="rId6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04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55399ae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55399ae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8829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222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55399ae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55399ae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3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55399ae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55399ae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591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ctrTitle"/>
          </p:nvPr>
        </p:nvSpPr>
        <p:spPr>
          <a:xfrm>
            <a:off x="2971799" y="1473200"/>
            <a:ext cx="5398295" cy="1816098"/>
          </a:xfrm>
        </p:spPr>
        <p:txBody>
          <a:bodyPr anchor="b">
            <a:normAutofit/>
          </a:bodyPr>
          <a:lstStyle>
            <a:lvl1pPr algn="r">
              <a:defRPr sz="3600">
                <a:effectLst/>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2971799" y="3289300"/>
            <a:ext cx="5398295" cy="1054100"/>
          </a:xfrm>
        </p:spPr>
        <p:txBody>
          <a:bodyPr anchor="t">
            <a:normAutofit/>
          </a:bodyPr>
          <a:lstStyle>
            <a:lvl1pPr marL="0" indent="0" algn="r">
              <a:buNone/>
              <a:defRPr sz="1350" cap="all">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6699419" y="4402932"/>
            <a:ext cx="1200150" cy="283369"/>
          </a:xfrm>
        </p:spPr>
        <p:txBody>
          <a:bodyPr/>
          <a:lstStyle/>
          <a:p>
            <a:fld id="{B61BEF0D-F0BB-DE4B-95CE-6DB70DBA9567}" type="datetimeFigureOut">
              <a:rPr lang="en-US" smtClean="0"/>
              <a:pPr/>
              <a:t>9/22/2021</a:t>
            </a:fld>
            <a:endParaRPr lang="en-US" dirty="0"/>
          </a:p>
        </p:txBody>
      </p:sp>
      <p:sp>
        <p:nvSpPr>
          <p:cNvPr id="5" name="Footer Placeholder 4"/>
          <p:cNvSpPr>
            <a:spLocks noGrp="1"/>
          </p:cNvSpPr>
          <p:nvPr>
            <p:ph type="ftr" sz="quarter" idx="11"/>
          </p:nvPr>
        </p:nvSpPr>
        <p:spPr>
          <a:xfrm>
            <a:off x="2971799" y="4402932"/>
            <a:ext cx="3670469" cy="283369"/>
          </a:xfrm>
        </p:spPr>
        <p:txBody>
          <a:bodyPr/>
          <a:lstStyle/>
          <a:p>
            <a:endParaRPr lang="en-US" dirty="0"/>
          </a:p>
        </p:txBody>
      </p:sp>
      <p:sp>
        <p:nvSpPr>
          <p:cNvPr id="6" name="Slide Number Placeholder 5"/>
          <p:cNvSpPr>
            <a:spLocks noGrp="1"/>
          </p:cNvSpPr>
          <p:nvPr>
            <p:ph type="sldNum" sz="quarter" idx="12"/>
          </p:nvPr>
        </p:nvSpPr>
        <p:spPr>
          <a:xfrm>
            <a:off x="7956719" y="4402932"/>
            <a:ext cx="413375" cy="283369"/>
          </a:xfrm>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88683443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3549649"/>
            <a:ext cx="7598570" cy="425054"/>
          </a:xfrm>
        </p:spPr>
        <p:txBody>
          <a:bodyPr anchor="b">
            <a:normAutofit/>
          </a:bodyPr>
          <a:lstStyle>
            <a:lvl1pPr algn="l">
              <a:defRPr sz="18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028701" y="699084"/>
            <a:ext cx="6569870" cy="237373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it-IT"/>
              <a:t>Fare clic sull'icona per inserire un'immagine</a:t>
            </a:r>
            <a:endParaRPr lang="en-US" dirty="0"/>
          </a:p>
        </p:txBody>
      </p:sp>
      <p:sp>
        <p:nvSpPr>
          <p:cNvPr id="4" name="Text Placeholder 3"/>
          <p:cNvSpPr>
            <a:spLocks noGrp="1"/>
          </p:cNvSpPr>
          <p:nvPr>
            <p:ph type="body" sz="half" idx="2"/>
          </p:nvPr>
        </p:nvSpPr>
        <p:spPr>
          <a:xfrm>
            <a:off x="514351" y="3974702"/>
            <a:ext cx="7598570" cy="37028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9/22/2021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242435760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457201"/>
            <a:ext cx="7598570" cy="2343149"/>
          </a:xfrm>
        </p:spPr>
        <p:txBody>
          <a:bodyPr anchor="ctr">
            <a:normAutofit/>
          </a:bodyPr>
          <a:lstStyle>
            <a:lvl1pPr algn="l">
              <a:defRPr sz="2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514350" y="3257550"/>
            <a:ext cx="7598571"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9/22/2021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84945790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12" name="TextBox 11"/>
          <p:cNvSpPr txBox="1"/>
          <p:nvPr/>
        </p:nvSpPr>
        <p:spPr>
          <a:xfrm>
            <a:off x="7678400"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3" name="TextBox 12"/>
          <p:cNvSpPr txBox="1"/>
          <p:nvPr/>
        </p:nvSpPr>
        <p:spPr>
          <a:xfrm>
            <a:off x="366206" y="61750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6" name="Title 1"/>
          <p:cNvSpPr>
            <a:spLocks noGrp="1"/>
          </p:cNvSpPr>
          <p:nvPr>
            <p:ph type="title"/>
          </p:nvPr>
        </p:nvSpPr>
        <p:spPr>
          <a:xfrm>
            <a:off x="744201" y="457201"/>
            <a:ext cx="7162799" cy="2057399"/>
          </a:xfrm>
        </p:spPr>
        <p:txBody>
          <a:bodyPr anchor="ctr">
            <a:normAutofit/>
          </a:bodyPr>
          <a:lstStyle>
            <a:lvl1pPr algn="l">
              <a:defRPr sz="2400" b="0" cap="none">
                <a:solidFill>
                  <a:schemeClr val="tx1"/>
                </a:soli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823406" y="2514600"/>
            <a:ext cx="7004388"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515599" y="3257550"/>
            <a:ext cx="7614275"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9/22/2021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224088283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2" y="2481436"/>
            <a:ext cx="7598569" cy="1101600"/>
          </a:xfrm>
        </p:spPr>
        <p:txBody>
          <a:bodyPr anchor="b">
            <a:normAutofit/>
          </a:bodyPr>
          <a:lstStyle>
            <a:lvl1pPr algn="l">
              <a:defRPr sz="2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514351" y="3583036"/>
            <a:ext cx="7598570"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9/22/2021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57868048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13" name="TextBox 12"/>
          <p:cNvSpPr txBox="1"/>
          <p:nvPr/>
        </p:nvSpPr>
        <p:spPr>
          <a:xfrm>
            <a:off x="7678400"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4" name="TextBox 13"/>
          <p:cNvSpPr txBox="1"/>
          <p:nvPr/>
        </p:nvSpPr>
        <p:spPr>
          <a:xfrm>
            <a:off x="366206" y="61750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6" name="Title 1"/>
          <p:cNvSpPr>
            <a:spLocks noGrp="1"/>
          </p:cNvSpPr>
          <p:nvPr>
            <p:ph type="title"/>
          </p:nvPr>
        </p:nvSpPr>
        <p:spPr>
          <a:xfrm>
            <a:off x="744201" y="457201"/>
            <a:ext cx="7162799" cy="2057399"/>
          </a:xfrm>
        </p:spPr>
        <p:txBody>
          <a:bodyPr anchor="ctr">
            <a:normAutofit/>
          </a:bodyPr>
          <a:lstStyle>
            <a:lvl1pPr algn="l">
              <a:defRPr sz="2400" b="0" cap="none">
                <a:solidFill>
                  <a:schemeClr val="tx1"/>
                </a:soli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514350" y="2914650"/>
            <a:ext cx="7601577" cy="666750"/>
          </a:xfrm>
        </p:spPr>
        <p:txBody>
          <a:bodyPr vert="horz" lIns="91440" tIns="45720" rIns="91440" bIns="45720" rtlCol="0" anchor="b">
            <a:normAutofit/>
          </a:bodyPr>
          <a:lstStyle>
            <a:lvl1pPr>
              <a:buNone/>
              <a:defRPr lang="en-US" sz="1800" b="0" cap="none" dirty="0">
                <a:ln w="3175" cmpd="sng">
                  <a:noFill/>
                </a:ln>
                <a:solidFill>
                  <a:schemeClr val="tx1"/>
                </a:solidFill>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514349" y="3581400"/>
            <a:ext cx="7601577" cy="7620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9/22/2021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1751965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457201"/>
            <a:ext cx="7598570" cy="2057399"/>
          </a:xfrm>
        </p:spPr>
        <p:txBody>
          <a:bodyPr vert="horz" lIns="91440" tIns="45720" rIns="91440" bIns="45720" rtlCol="0" anchor="ctr">
            <a:normAutofit/>
          </a:bodyPr>
          <a:lstStyle>
            <a:lvl1pPr>
              <a:defRPr lang="en-US" b="0" dirty="0"/>
            </a:lvl1pPr>
          </a:lstStyle>
          <a:p>
            <a:pPr marL="0" lvl="0"/>
            <a:r>
              <a:rPr lang="it-IT"/>
              <a:t>Fare clic per modificare lo stile del titolo dello schema</a:t>
            </a:r>
            <a:endParaRPr lang="en-US" dirty="0"/>
          </a:p>
        </p:txBody>
      </p:sp>
      <p:sp>
        <p:nvSpPr>
          <p:cNvPr id="10" name="Text Placeholder 9"/>
          <p:cNvSpPr>
            <a:spLocks noGrp="1"/>
          </p:cNvSpPr>
          <p:nvPr>
            <p:ph type="body" sz="quarter" idx="13"/>
          </p:nvPr>
        </p:nvSpPr>
        <p:spPr>
          <a:xfrm>
            <a:off x="514351" y="2628900"/>
            <a:ext cx="7598571"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514350" y="3257550"/>
            <a:ext cx="7598571"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9/22/2021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377055729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8" name="Title 1"/>
          <p:cNvSpPr>
            <a:spLocks noGrp="1"/>
          </p:cNvSpPr>
          <p:nvPr>
            <p:ph type="title"/>
          </p:nvPr>
        </p:nvSpPr>
        <p:spPr>
          <a:xfrm>
            <a:off x="514351" y="457201"/>
            <a:ext cx="7598569" cy="1092200"/>
          </a:xfrm>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252475794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Vertical Title 1"/>
          <p:cNvSpPr>
            <a:spLocks noGrp="1"/>
          </p:cNvSpPr>
          <p:nvPr>
            <p:ph type="title" orient="vert"/>
          </p:nvPr>
        </p:nvSpPr>
        <p:spPr>
          <a:xfrm>
            <a:off x="6494006" y="457200"/>
            <a:ext cx="1618914" cy="38862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514350" y="457200"/>
            <a:ext cx="5874087" cy="3886200"/>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66481890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329368183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2481436"/>
            <a:ext cx="7598570" cy="1101600"/>
          </a:xfrm>
        </p:spPr>
        <p:txBody>
          <a:bodyPr anchor="b"/>
          <a:lstStyle>
            <a:lvl1pPr algn="l">
              <a:defRPr sz="3000" b="0" cap="all"/>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514349" y="3583036"/>
            <a:ext cx="7598571" cy="645300"/>
          </a:xfrm>
        </p:spPr>
        <p:txBody>
          <a:bodyPr anchor="t">
            <a:normAutofit/>
          </a:bodyPr>
          <a:lstStyle>
            <a:lvl1pPr marL="0" indent="0" algn="l">
              <a:buNone/>
              <a:defRPr sz="1500" cap="all">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9/22/2021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41447475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514351" y="1606550"/>
            <a:ext cx="3746501" cy="2736851"/>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366421" y="1606551"/>
            <a:ext cx="3746499" cy="2736850"/>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35850784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730252" y="1663700"/>
            <a:ext cx="3531791"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4" name="Content Placeholder 3"/>
          <p:cNvSpPr>
            <a:spLocks noGrp="1"/>
          </p:cNvSpPr>
          <p:nvPr>
            <p:ph sz="half" idx="2"/>
          </p:nvPr>
        </p:nvSpPr>
        <p:spPr>
          <a:xfrm>
            <a:off x="514351" y="2152651"/>
            <a:ext cx="3747692" cy="2190749"/>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572003" y="1670050"/>
            <a:ext cx="35421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6" name="Content Placeholder 5"/>
          <p:cNvSpPr>
            <a:spLocks noGrp="1"/>
          </p:cNvSpPr>
          <p:nvPr>
            <p:ph sz="quarter" idx="4"/>
          </p:nvPr>
        </p:nvSpPr>
        <p:spPr>
          <a:xfrm>
            <a:off x="4367612" y="2152651"/>
            <a:ext cx="3746501" cy="2190749"/>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44861907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55223204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9/22/2021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367545326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0" y="1555750"/>
            <a:ext cx="2760664" cy="1028700"/>
          </a:xfrm>
        </p:spPr>
        <p:txBody>
          <a:bodyPr anchor="b">
            <a:normAutofit/>
          </a:bodyPr>
          <a:lstStyle>
            <a:lvl1pPr algn="l">
              <a:defRPr sz="18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486151" y="457201"/>
            <a:ext cx="4626770" cy="3886200"/>
          </a:xfrm>
        </p:spPr>
        <p:txBody>
          <a:bodyPr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514350" y="2584450"/>
            <a:ext cx="2760664" cy="1371600"/>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9/22/2021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240947114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0" y="1200150"/>
            <a:ext cx="4623490" cy="1028700"/>
          </a:xfrm>
        </p:spPr>
        <p:txBody>
          <a:bodyPr anchor="b">
            <a:normAutofit/>
          </a:bodyPr>
          <a:lstStyle>
            <a:lvl1pPr algn="l">
              <a:defRPr sz="2100" b="0"/>
            </a:lvl1pPr>
          </a:lstStyle>
          <a:p>
            <a:r>
              <a:rPr lang="it-IT"/>
              <a:t>Fare clic per modificare lo stile del titolo dello schema</a:t>
            </a:r>
            <a:endParaRPr lang="en-US" dirty="0"/>
          </a:p>
        </p:txBody>
      </p:sp>
      <p:sp>
        <p:nvSpPr>
          <p:cNvPr id="14" name="Picture Placeholder 2"/>
          <p:cNvSpPr>
            <a:spLocks noGrp="1" noChangeAspect="1"/>
          </p:cNvSpPr>
          <p:nvPr>
            <p:ph type="pic" idx="1"/>
          </p:nvPr>
        </p:nvSpPr>
        <p:spPr>
          <a:xfrm>
            <a:off x="5652190" y="685800"/>
            <a:ext cx="2460731" cy="3429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it-IT"/>
              <a:t>Fare clic sull'icona per inserire un'immagine</a:t>
            </a:r>
            <a:endParaRPr lang="en-US" dirty="0"/>
          </a:p>
        </p:txBody>
      </p:sp>
      <p:sp>
        <p:nvSpPr>
          <p:cNvPr id="4" name="Text Placeholder 3"/>
          <p:cNvSpPr>
            <a:spLocks noGrp="1"/>
          </p:cNvSpPr>
          <p:nvPr>
            <p:ph type="body" sz="half" idx="2"/>
          </p:nvPr>
        </p:nvSpPr>
        <p:spPr>
          <a:xfrm>
            <a:off x="514350" y="2228850"/>
            <a:ext cx="4623490" cy="1371600"/>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9/22/2021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48481609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4351" y="457201"/>
            <a:ext cx="7598569" cy="1092200"/>
          </a:xfrm>
          <a:prstGeom prst="rect">
            <a:avLst/>
          </a:prstGeom>
          <a:effectLst/>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514351" y="1606551"/>
            <a:ext cx="7598569" cy="2736850"/>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442245" y="4402932"/>
            <a:ext cx="1200150" cy="283369"/>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61BEF0D-F0BB-DE4B-95CE-6DB70DBA9567}" type="datetimeFigureOut">
              <a:rPr lang="en-US" smtClean="0"/>
              <a:pPr/>
              <a:t>9/22/2021</a:t>
            </a:fld>
            <a:endParaRPr lang="en-US" dirty="0"/>
          </a:p>
        </p:txBody>
      </p:sp>
      <p:sp>
        <p:nvSpPr>
          <p:cNvPr id="5" name="Footer Placeholder 4"/>
          <p:cNvSpPr>
            <a:spLocks noGrp="1"/>
          </p:cNvSpPr>
          <p:nvPr>
            <p:ph type="ftr" sz="quarter" idx="3"/>
          </p:nvPr>
        </p:nvSpPr>
        <p:spPr>
          <a:xfrm>
            <a:off x="514351" y="4402932"/>
            <a:ext cx="5870744" cy="283369"/>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699546" y="4402932"/>
            <a:ext cx="413375" cy="283369"/>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543954888"/>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Lst>
  <p:hf sldNum="0"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65.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69.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73.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77.png"/><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85.png"/><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89.pn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hyperlink" Target="https://www.criteo.com/wp-content/uploads/2018/03/Criteo-UK-Commerce-Marketing-Forum.pdf" TargetMode="Externa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pankajjsh06/ibm-watson-marketing-customer-value-data" TargetMode="External"/><Relationship Id="rId3" Type="http://schemas.openxmlformats.org/officeDocument/2006/relationships/image" Target="../media/image10.png"/><Relationship Id="rId7" Type="http://schemas.openxmlformats.org/officeDocument/2006/relationships/hyperlink" Target="https://www.ibm.com/communities/analytics/watson-analytics-blog/marketing-customer-value-analysi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659371" y="1871332"/>
            <a:ext cx="5398295" cy="1687032"/>
          </a:xfrm>
          <a:prstGeom prst="rect">
            <a:avLst/>
          </a:prstGeom>
        </p:spPr>
        <p:txBody>
          <a:bodyPr spcFirstLastPara="1" wrap="square" lIns="91425" tIns="91425" rIns="91425" bIns="91425" anchor="ctr" anchorCtr="0">
            <a:noAutofit/>
          </a:bodyPr>
          <a:lstStyle/>
          <a:p>
            <a:pPr algn="ctr">
              <a:spcBef>
                <a:spcPts val="0"/>
              </a:spcBef>
            </a:pPr>
            <a:r>
              <a:rPr lang="en-US" sz="2400" b="1" i="0" dirty="0">
                <a:solidFill>
                  <a:srgbClr val="00B050"/>
                </a:solidFill>
                <a:effectLst/>
                <a:latin typeface="Berlin Sans FB Demi" panose="020E0802020502020306" pitchFamily="34" charset="0"/>
              </a:rPr>
              <a:t>Unsupervised Learning applied to THE Customer Lifetime Value (CLV)</a:t>
            </a:r>
            <a:br>
              <a:rPr lang="en-US" sz="2800" b="1" i="0" dirty="0">
                <a:solidFill>
                  <a:srgbClr val="00B050"/>
                </a:solidFill>
                <a:effectLst/>
                <a:latin typeface="Berlin Sans FB Demi" panose="020E0802020502020306" pitchFamily="34" charset="0"/>
              </a:rPr>
            </a:br>
            <a:endParaRPr sz="2800" dirty="0">
              <a:solidFill>
                <a:srgbClr val="00B050"/>
              </a:solidFill>
              <a:effectLst>
                <a:outerShdw blurRad="63500" sx="102000" sy="102000" algn="ctr" rotWithShape="0">
                  <a:prstClr val="black">
                    <a:alpha val="40000"/>
                  </a:prstClr>
                </a:outerShdw>
              </a:effectLst>
              <a:latin typeface="Berlin Sans FB Demi" panose="020E0802020502020306" pitchFamily="34" charset="0"/>
            </a:endParaRPr>
          </a:p>
        </p:txBody>
      </p:sp>
      <p:sp>
        <p:nvSpPr>
          <p:cNvPr id="2" name="CasellaDiTesto 1">
            <a:extLst>
              <a:ext uri="{FF2B5EF4-FFF2-40B4-BE49-F238E27FC236}">
                <a16:creationId xmlns:a16="http://schemas.microsoft.com/office/drawing/2014/main" id="{C548618B-E20C-404D-B37C-C8E2940E8A7F}"/>
              </a:ext>
            </a:extLst>
          </p:cNvPr>
          <p:cNvSpPr txBox="1"/>
          <p:nvPr/>
        </p:nvSpPr>
        <p:spPr>
          <a:xfrm>
            <a:off x="531628" y="3976577"/>
            <a:ext cx="7988595" cy="369332"/>
          </a:xfrm>
          <a:prstGeom prst="rect">
            <a:avLst/>
          </a:prstGeom>
          <a:noFill/>
        </p:spPr>
        <p:txBody>
          <a:bodyPr wrap="square" rtlCol="0">
            <a:spAutoFit/>
          </a:bodyPr>
          <a:lstStyle/>
          <a:p>
            <a:r>
              <a:rPr lang="it-IT" dirty="0" err="1">
                <a:solidFill>
                  <a:srgbClr val="00B0F0"/>
                </a:solidFill>
              </a:rPr>
              <a:t>September</a:t>
            </a:r>
            <a:r>
              <a:rPr lang="it-IT" dirty="0">
                <a:solidFill>
                  <a:srgbClr val="00B0F0"/>
                </a:solidFill>
              </a:rPr>
              <a:t> 21th, 2021							Claudio Giorgio Giancaterino</a:t>
            </a:r>
          </a:p>
        </p:txBody>
      </p:sp>
      <p:pic>
        <p:nvPicPr>
          <p:cNvPr id="5" name="Picture 2">
            <a:extLst>
              <a:ext uri="{FF2B5EF4-FFF2-40B4-BE49-F238E27FC236}">
                <a16:creationId xmlns:a16="http://schemas.microsoft.com/office/drawing/2014/main" id="{59C63B8C-4071-442D-B89B-BF36CFDFC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BF17108-586A-4290-8F88-15DF82373B74}"/>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Which</a:t>
            </a:r>
            <a:r>
              <a:rPr lang="it-IT" sz="2400" dirty="0">
                <a:solidFill>
                  <a:srgbClr val="00B050"/>
                </a:solidFill>
                <a:latin typeface="Bernard MT Condensed" panose="02050806060905020404" pitchFamily="18" charset="0"/>
              </a:rPr>
              <a:t> model can I use to </a:t>
            </a:r>
            <a:r>
              <a:rPr lang="it-IT" sz="2400" dirty="0" err="1">
                <a:solidFill>
                  <a:srgbClr val="00B050"/>
                </a:solidFill>
                <a:latin typeface="Bernard MT Condensed" panose="02050806060905020404" pitchFamily="18" charset="0"/>
              </a:rPr>
              <a:t>predict</a:t>
            </a:r>
            <a:r>
              <a:rPr lang="it-IT" sz="2400" dirty="0">
                <a:solidFill>
                  <a:srgbClr val="00B050"/>
                </a:solidFill>
                <a:latin typeface="Bernard MT Condensed" panose="02050806060905020404" pitchFamily="18" charset="0"/>
              </a:rPr>
              <a:t> CLV?</a:t>
            </a:r>
          </a:p>
        </p:txBody>
      </p:sp>
      <p:sp>
        <p:nvSpPr>
          <p:cNvPr id="3" name="CasellaDiTesto 2">
            <a:extLst>
              <a:ext uri="{FF2B5EF4-FFF2-40B4-BE49-F238E27FC236}">
                <a16:creationId xmlns:a16="http://schemas.microsoft.com/office/drawing/2014/main" id="{62C53DC9-A8AA-4F03-9CC5-3028680F63CF}"/>
              </a:ext>
            </a:extLst>
          </p:cNvPr>
          <p:cNvSpPr txBox="1"/>
          <p:nvPr/>
        </p:nvSpPr>
        <p:spPr>
          <a:xfrm>
            <a:off x="2554515" y="1567543"/>
            <a:ext cx="4412343" cy="1200329"/>
          </a:xfrm>
          <a:prstGeom prst="rect">
            <a:avLst/>
          </a:prstGeom>
          <a:noFill/>
        </p:spPr>
        <p:txBody>
          <a:bodyPr wrap="square" rtlCol="0">
            <a:spAutoFit/>
          </a:bodyPr>
          <a:lstStyle/>
          <a:p>
            <a:r>
              <a:rPr lang="it-IT" dirty="0" err="1">
                <a:solidFill>
                  <a:schemeClr val="bg1"/>
                </a:solidFill>
                <a:latin typeface="Berlin Sans FB Demi" panose="020E0802020502020306" pitchFamily="34" charset="0"/>
              </a:rPr>
              <a:t>Generalized</a:t>
            </a:r>
            <a:r>
              <a:rPr lang="it-IT" dirty="0">
                <a:solidFill>
                  <a:schemeClr val="bg1"/>
                </a:solidFill>
                <a:latin typeface="Berlin Sans FB Demi" panose="020E0802020502020306" pitchFamily="34" charset="0"/>
              </a:rPr>
              <a:t> Linear Model (GLM)</a:t>
            </a:r>
          </a:p>
          <a:p>
            <a:r>
              <a:rPr lang="it-IT" dirty="0">
                <a:solidFill>
                  <a:schemeClr val="bg1"/>
                </a:solidFill>
                <a:latin typeface="Berlin Sans FB Demi" panose="020E0802020502020306" pitchFamily="34" charset="0"/>
              </a:rPr>
              <a:t>Random </a:t>
            </a:r>
            <a:r>
              <a:rPr lang="it-IT" dirty="0" err="1">
                <a:solidFill>
                  <a:schemeClr val="bg1"/>
                </a:solidFill>
                <a:latin typeface="Berlin Sans FB Demi" panose="020E0802020502020306" pitchFamily="34" charset="0"/>
              </a:rPr>
              <a:t>Forest</a:t>
            </a:r>
            <a:r>
              <a:rPr lang="it-IT" dirty="0">
                <a:solidFill>
                  <a:schemeClr val="bg1"/>
                </a:solidFill>
                <a:latin typeface="Berlin Sans FB Demi" panose="020E0802020502020306" pitchFamily="34" charset="0"/>
              </a:rPr>
              <a:t> (RF)</a:t>
            </a:r>
          </a:p>
          <a:p>
            <a:r>
              <a:rPr lang="it-IT" dirty="0" err="1">
                <a:solidFill>
                  <a:schemeClr val="bg1"/>
                </a:solidFill>
                <a:latin typeface="Berlin Sans FB Demi" panose="020E0802020502020306" pitchFamily="34" charset="0"/>
              </a:rPr>
              <a:t>Gradient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Boosting</a:t>
            </a:r>
            <a:r>
              <a:rPr lang="it-IT" dirty="0">
                <a:solidFill>
                  <a:schemeClr val="bg1"/>
                </a:solidFill>
                <a:latin typeface="Berlin Sans FB Demi" panose="020E0802020502020306" pitchFamily="34" charset="0"/>
              </a:rPr>
              <a:t> Machine (GBM)</a:t>
            </a:r>
          </a:p>
          <a:p>
            <a:r>
              <a:rPr lang="it-IT" dirty="0" err="1">
                <a:solidFill>
                  <a:schemeClr val="bg1"/>
                </a:solidFill>
                <a:latin typeface="Berlin Sans FB Demi" panose="020E0802020502020306" pitchFamily="34" charset="0"/>
              </a:rPr>
              <a:t>Neural</a:t>
            </a:r>
            <a:r>
              <a:rPr lang="it-IT" dirty="0">
                <a:solidFill>
                  <a:schemeClr val="bg1"/>
                </a:solidFill>
                <a:latin typeface="Berlin Sans FB Demi" panose="020E0802020502020306" pitchFamily="34" charset="0"/>
              </a:rPr>
              <a:t> Networks (NN)</a:t>
            </a:r>
          </a:p>
        </p:txBody>
      </p:sp>
      <p:pic>
        <p:nvPicPr>
          <p:cNvPr id="5" name="Picture 2">
            <a:extLst>
              <a:ext uri="{FF2B5EF4-FFF2-40B4-BE49-F238E27FC236}">
                <a16:creationId xmlns:a16="http://schemas.microsoft.com/office/drawing/2014/main" id="{0EA3CE50-CDD6-4939-86D3-1B535F8BB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488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egnaposto contenuto 2">
                <a:extLst>
                  <a:ext uri="{FF2B5EF4-FFF2-40B4-BE49-F238E27FC236}">
                    <a16:creationId xmlns:a16="http://schemas.microsoft.com/office/drawing/2014/main" id="{6190015B-9047-4CA3-8296-475E1FE92FE9}"/>
                  </a:ext>
                </a:extLst>
              </p:cNvPr>
              <p:cNvSpPr txBox="1">
                <a:spLocks/>
              </p:cNvSpPr>
              <p:nvPr/>
            </p:nvSpPr>
            <p:spPr>
              <a:xfrm>
                <a:off x="174172" y="772844"/>
                <a:ext cx="8897257" cy="4016869"/>
              </a:xfrm>
              <a:prstGeom prst="rect">
                <a:avLst/>
              </a:prstGeom>
            </p:spPr>
            <p:txBody>
              <a:bodyPr>
                <a:normAutofit fontScale="92500" lnSpcReduction="10000"/>
              </a:bodyPr>
              <a:lst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a:lstStyle>
              <a:p>
                <a:pPr algn="just">
                  <a:buFont typeface="Wingdings" panose="05000000000000000000" pitchFamily="2" charset="2"/>
                  <a:buNone/>
                </a:pPr>
                <a14:m>
                  <m:oMath xmlns:m="http://schemas.openxmlformats.org/officeDocument/2006/math">
                    <m:sSub>
                      <m:sSubPr>
                        <m:ctrlPr>
                          <a:rPr lang="it-IT" i="1" smtClean="0">
                            <a:solidFill>
                              <a:schemeClr val="bg1"/>
                            </a:solidFill>
                            <a:latin typeface="Cambria Math" panose="02040503050406030204" pitchFamily="18" charset="0"/>
                          </a:rPr>
                        </m:ctrlPr>
                      </m:sSubPr>
                      <m:e>
                        <m:r>
                          <a:rPr lang="it-IT" i="1">
                            <a:solidFill>
                              <a:schemeClr val="bg1"/>
                            </a:solidFill>
                            <a:latin typeface="Cambria Math" panose="02040503050406030204" pitchFamily="18" charset="0"/>
                          </a:rPr>
                          <m:t>𝑌</m:t>
                        </m:r>
                      </m:e>
                      <m:sub>
                        <m:r>
                          <a:rPr lang="it-IT" i="1">
                            <a:solidFill>
                              <a:schemeClr val="bg1"/>
                            </a:solidFill>
                            <a:latin typeface="Cambria Math" panose="02040503050406030204" pitchFamily="18" charset="0"/>
                          </a:rPr>
                          <m:t>𝑖</m:t>
                        </m:r>
                      </m:sub>
                    </m:sSub>
                  </m:oMath>
                </a14:m>
                <a:r>
                  <a:rPr lang="it-IT" altLang="it-IT" dirty="0">
                    <a:solidFill>
                      <a:schemeClr val="bg1"/>
                    </a:solidFill>
                  </a:rPr>
                  <a:t>~</a:t>
                </a:r>
                <a14:m>
                  <m:oMath xmlns:m="http://schemas.openxmlformats.org/officeDocument/2006/math">
                    <m:r>
                      <a:rPr lang="it-IT" altLang="it-IT" i="1" smtClean="0">
                        <a:solidFill>
                          <a:schemeClr val="bg1"/>
                        </a:solidFill>
                        <a:latin typeface="Cambria Math" panose="02040503050406030204" pitchFamily="18" charset="0"/>
                      </a:rPr>
                      <m:t>𝐸𝐹</m:t>
                    </m:r>
                    <m:r>
                      <a:rPr lang="it-IT" altLang="it-IT" i="1" smtClean="0">
                        <a:solidFill>
                          <a:schemeClr val="bg1"/>
                        </a:solidFill>
                        <a:latin typeface="Cambria Math" panose="02040503050406030204" pitchFamily="18" charset="0"/>
                      </a:rPr>
                      <m:t>(</m:t>
                    </m:r>
                    <m:r>
                      <a:rPr lang="it-IT" altLang="it-IT" i="1" smtClean="0">
                        <a:solidFill>
                          <a:schemeClr val="bg1"/>
                        </a:solidFill>
                        <a:latin typeface="Cambria Math" panose="02040503050406030204" pitchFamily="18" charset="0"/>
                      </a:rPr>
                      <m:t>𝑏</m:t>
                    </m:r>
                    <m:d>
                      <m:dPr>
                        <m:ctrlPr>
                          <a:rPr lang="it-IT" altLang="it-IT" i="1" smtClean="0">
                            <a:solidFill>
                              <a:schemeClr val="bg1"/>
                            </a:solidFill>
                            <a:latin typeface="Cambria Math" panose="02040503050406030204" pitchFamily="18" charset="0"/>
                          </a:rPr>
                        </m:ctrlPr>
                      </m:dPr>
                      <m:e>
                        <m:sSub>
                          <m:sSubPr>
                            <m:ctrlPr>
                              <a:rPr lang="it-IT" altLang="it-IT" i="1" smtClean="0">
                                <a:solidFill>
                                  <a:schemeClr val="bg1"/>
                                </a:solidFill>
                                <a:latin typeface="Cambria Math" panose="02040503050406030204" pitchFamily="18" charset="0"/>
                              </a:rPr>
                            </m:ctrlPr>
                          </m:sSubPr>
                          <m:e>
                            <m:r>
                              <a:rPr lang="it-IT" altLang="it-IT" i="1" smtClean="0">
                                <a:solidFill>
                                  <a:schemeClr val="bg1"/>
                                </a:solidFill>
                                <a:latin typeface="Cambria Math" panose="02040503050406030204" pitchFamily="18" charset="0"/>
                                <a:ea typeface="Cambria Math" panose="02040503050406030204" pitchFamily="18" charset="0"/>
                              </a:rPr>
                              <m:t>𝜃</m:t>
                            </m:r>
                          </m:e>
                          <m:sub>
                            <m:r>
                              <a:rPr lang="it-IT" altLang="it-IT" i="1" smtClean="0">
                                <a:solidFill>
                                  <a:schemeClr val="bg1"/>
                                </a:solidFill>
                                <a:latin typeface="Cambria Math" panose="02040503050406030204" pitchFamily="18" charset="0"/>
                              </a:rPr>
                              <m:t>𝑖</m:t>
                            </m:r>
                          </m:sub>
                        </m:sSub>
                      </m:e>
                    </m:d>
                    <m:r>
                      <a:rPr lang="it-IT" altLang="it-IT" i="1" smtClean="0">
                        <a:solidFill>
                          <a:schemeClr val="bg1"/>
                        </a:solidFill>
                        <a:latin typeface="Cambria Math" panose="02040503050406030204" pitchFamily="18" charset="0"/>
                      </a:rPr>
                      <m:t>;</m:t>
                    </m:r>
                    <m:sSub>
                      <m:sSubPr>
                        <m:ctrlPr>
                          <a:rPr lang="it-IT" altLang="it-IT" i="1" smtClean="0">
                            <a:solidFill>
                              <a:schemeClr val="bg1"/>
                            </a:solidFill>
                            <a:latin typeface="Cambria Math" panose="02040503050406030204" pitchFamily="18" charset="0"/>
                          </a:rPr>
                        </m:ctrlPr>
                      </m:sSubPr>
                      <m:e>
                        <m:r>
                          <m:rPr>
                            <m:sty m:val="p"/>
                          </m:rPr>
                          <a:rPr lang="el-GR" altLang="it-IT" i="1">
                            <a:solidFill>
                              <a:schemeClr val="bg1"/>
                            </a:solidFill>
                            <a:latin typeface="Cambria Math" panose="02040503050406030204" pitchFamily="18" charset="0"/>
                            <a:ea typeface="Cambria Math" panose="02040503050406030204" pitchFamily="18" charset="0"/>
                          </a:rPr>
                          <m:t>Φ</m:t>
                        </m:r>
                        <m:r>
                          <a:rPr lang="it-IT" altLang="it-IT" i="1" smtClean="0">
                            <a:solidFill>
                              <a:schemeClr val="bg1"/>
                            </a:solidFill>
                            <a:latin typeface="Cambria Math" panose="02040503050406030204" pitchFamily="18" charset="0"/>
                            <a:ea typeface="Cambria Math" panose="02040503050406030204" pitchFamily="18" charset="0"/>
                          </a:rPr>
                          <m:t>/</m:t>
                        </m:r>
                        <m:r>
                          <a:rPr lang="it-IT" altLang="it-IT" i="1" smtClean="0">
                            <a:solidFill>
                              <a:schemeClr val="bg1"/>
                            </a:solidFill>
                            <a:latin typeface="Cambria Math" panose="02040503050406030204" pitchFamily="18" charset="0"/>
                            <a:ea typeface="Cambria Math" panose="02040503050406030204" pitchFamily="18" charset="0"/>
                          </a:rPr>
                          <m:t>𝜔</m:t>
                        </m:r>
                      </m:e>
                      <m:sub>
                        <m:r>
                          <a:rPr lang="it-IT" altLang="it-IT" i="1" smtClean="0">
                            <a:solidFill>
                              <a:schemeClr val="bg1"/>
                            </a:solidFill>
                            <a:latin typeface="Cambria Math" panose="02040503050406030204" pitchFamily="18" charset="0"/>
                          </a:rPr>
                          <m:t>𝑖</m:t>
                        </m:r>
                      </m:sub>
                    </m:sSub>
                    <m:r>
                      <a:rPr lang="it-IT" altLang="it-IT" i="1" smtClean="0">
                        <a:solidFill>
                          <a:schemeClr val="bg1"/>
                        </a:solidFill>
                        <a:latin typeface="Cambria Math" panose="02040503050406030204" pitchFamily="18" charset="0"/>
                      </a:rPr>
                      <m:t>)</m:t>
                    </m:r>
                  </m:oMath>
                </a14:m>
                <a:r>
                  <a:rPr lang="it-IT" altLang="it-IT" dirty="0">
                    <a:solidFill>
                      <a:schemeClr val="bg1"/>
                    </a:solidFill>
                  </a:rPr>
                  <a:t>              	  				     </a:t>
                </a:r>
                <a14:m>
                  <m:oMath xmlns:m="http://schemas.openxmlformats.org/officeDocument/2006/math">
                    <m:r>
                      <a:rPr lang="it-IT" i="1">
                        <a:solidFill>
                          <a:schemeClr val="bg1"/>
                        </a:solidFill>
                        <a:latin typeface="Cambria Math" panose="02040503050406030204" pitchFamily="18" charset="0"/>
                      </a:rPr>
                      <m:t>𝑔</m:t>
                    </m:r>
                    <m:d>
                      <m:dPr>
                        <m:ctrlPr>
                          <a:rPr lang="it-IT" i="1" smtClean="0">
                            <a:solidFill>
                              <a:schemeClr val="bg1"/>
                            </a:solidFill>
                            <a:latin typeface="Cambria Math" panose="02040503050406030204" pitchFamily="18" charset="0"/>
                          </a:rPr>
                        </m:ctrlPr>
                      </m:dPr>
                      <m:e>
                        <m:sSub>
                          <m:sSubPr>
                            <m:ctrlPr>
                              <a:rPr lang="it-IT" i="1" smtClean="0">
                                <a:solidFill>
                                  <a:schemeClr val="bg1"/>
                                </a:solidFill>
                                <a:latin typeface="Cambria Math" panose="02040503050406030204" pitchFamily="18" charset="0"/>
                              </a:rPr>
                            </m:ctrlPr>
                          </m:sSubPr>
                          <m:e>
                            <m:r>
                              <a:rPr lang="it-IT" i="1" smtClean="0">
                                <a:solidFill>
                                  <a:schemeClr val="bg1"/>
                                </a:solidFill>
                                <a:latin typeface="Cambria Math" panose="02040503050406030204" pitchFamily="18" charset="0"/>
                                <a:ea typeface="Cambria Math" panose="02040503050406030204" pitchFamily="18" charset="0"/>
                              </a:rPr>
                              <m:t>𝜇</m:t>
                            </m:r>
                          </m:e>
                          <m:sub>
                            <m:r>
                              <a:rPr lang="it-IT" i="1" smtClean="0">
                                <a:solidFill>
                                  <a:schemeClr val="bg1"/>
                                </a:solidFill>
                                <a:latin typeface="Cambria Math" panose="02040503050406030204" pitchFamily="18" charset="0"/>
                              </a:rPr>
                              <m:t>𝑖</m:t>
                            </m:r>
                          </m:sub>
                        </m:sSub>
                      </m:e>
                    </m:d>
                    <m:r>
                      <a:rPr lang="it-IT" i="1" smtClean="0">
                        <a:solidFill>
                          <a:schemeClr val="bg1"/>
                        </a:solidFill>
                        <a:latin typeface="Cambria Math" panose="02040503050406030204" pitchFamily="18" charset="0"/>
                      </a:rPr>
                      <m:t>=</m:t>
                    </m:r>
                    <m:sSub>
                      <m:sSubPr>
                        <m:ctrlPr>
                          <a:rPr lang="it-IT" i="1" smtClean="0">
                            <a:solidFill>
                              <a:schemeClr val="bg1"/>
                            </a:solidFill>
                            <a:latin typeface="Cambria Math" panose="02040503050406030204" pitchFamily="18" charset="0"/>
                          </a:rPr>
                        </m:ctrlPr>
                      </m:sSubPr>
                      <m:e>
                        <m:r>
                          <a:rPr lang="it-IT" i="1" smtClean="0">
                            <a:solidFill>
                              <a:schemeClr val="bg1"/>
                            </a:solidFill>
                            <a:latin typeface="Cambria Math" panose="02040503050406030204" pitchFamily="18" charset="0"/>
                            <a:ea typeface="Cambria Math" panose="02040503050406030204" pitchFamily="18" charset="0"/>
                          </a:rPr>
                          <m:t>𝜂</m:t>
                        </m:r>
                      </m:e>
                      <m:sub>
                        <m:r>
                          <a:rPr lang="it-IT" i="1" smtClean="0">
                            <a:solidFill>
                              <a:schemeClr val="bg1"/>
                            </a:solidFill>
                            <a:latin typeface="Cambria Math" panose="02040503050406030204" pitchFamily="18" charset="0"/>
                          </a:rPr>
                          <m:t>𝑖</m:t>
                        </m:r>
                      </m:sub>
                    </m:sSub>
                  </m:oMath>
                </a14:m>
                <a:r>
                  <a:rPr lang="it-IT" altLang="it-IT" dirty="0">
                    <a:solidFill>
                      <a:schemeClr val="bg1"/>
                    </a:solidFill>
                  </a:rPr>
                  <a:t>                 	 	 		             </a:t>
                </a:r>
                <a14:m>
                  <m:oMath xmlns:m="http://schemas.openxmlformats.org/officeDocument/2006/math">
                    <m:sSub>
                      <m:sSubPr>
                        <m:ctrlPr>
                          <a:rPr lang="it-IT" i="1">
                            <a:solidFill>
                              <a:schemeClr val="bg1"/>
                            </a:solidFill>
                            <a:latin typeface="Cambria Math" panose="02040503050406030204" pitchFamily="18" charset="0"/>
                          </a:rPr>
                        </m:ctrlPr>
                      </m:sSubPr>
                      <m:e>
                        <m:r>
                          <a:rPr lang="it-IT" i="1">
                            <a:solidFill>
                              <a:schemeClr val="bg1"/>
                            </a:solidFill>
                            <a:latin typeface="Cambria Math" panose="02040503050406030204" pitchFamily="18" charset="0"/>
                            <a:ea typeface="Cambria Math" panose="02040503050406030204" pitchFamily="18" charset="0"/>
                          </a:rPr>
                          <m:t>𝜂</m:t>
                        </m:r>
                      </m:e>
                      <m:sub>
                        <m:r>
                          <a:rPr lang="it-IT" i="1">
                            <a:solidFill>
                              <a:schemeClr val="bg1"/>
                            </a:solidFill>
                            <a:latin typeface="Cambria Math" panose="02040503050406030204" pitchFamily="18" charset="0"/>
                          </a:rPr>
                          <m:t>𝑖</m:t>
                        </m:r>
                      </m:sub>
                    </m:sSub>
                    <m:r>
                      <a:rPr lang="it-IT">
                        <a:solidFill>
                          <a:schemeClr val="bg1"/>
                        </a:solidFill>
                        <a:latin typeface="Cambria Math" panose="02040503050406030204" pitchFamily="18" charset="0"/>
                      </a:rPr>
                      <m:t>=</m:t>
                    </m:r>
                    <m:sSub>
                      <m:sSubPr>
                        <m:ctrlPr>
                          <a:rPr lang="it-IT" i="1">
                            <a:solidFill>
                              <a:schemeClr val="bg1"/>
                            </a:solidFill>
                            <a:latin typeface="Cambria Math" panose="02040503050406030204" pitchFamily="18" charset="0"/>
                          </a:rPr>
                        </m:ctrlPr>
                      </m:sSubPr>
                      <m:e>
                        <m:r>
                          <a:rPr lang="it-IT" i="1">
                            <a:solidFill>
                              <a:schemeClr val="bg1"/>
                            </a:solidFill>
                            <a:latin typeface="Cambria Math" panose="02040503050406030204" pitchFamily="18" charset="0"/>
                          </a:rPr>
                          <m:t>𝛽</m:t>
                        </m:r>
                      </m:e>
                      <m:sub>
                        <m:r>
                          <a:rPr lang="it-IT" i="1">
                            <a:solidFill>
                              <a:schemeClr val="bg1"/>
                            </a:solidFill>
                            <a:latin typeface="Cambria Math" panose="02040503050406030204" pitchFamily="18" charset="0"/>
                          </a:rPr>
                          <m:t>0</m:t>
                        </m:r>
                      </m:sub>
                    </m:sSub>
                    <m:r>
                      <a:rPr lang="it-IT" i="1">
                        <a:solidFill>
                          <a:schemeClr val="bg1"/>
                        </a:solidFill>
                        <a:latin typeface="Cambria Math" panose="02040503050406030204" pitchFamily="18" charset="0"/>
                      </a:rPr>
                      <m:t>+</m:t>
                    </m:r>
                    <m:nary>
                      <m:naryPr>
                        <m:chr m:val="∑"/>
                        <m:limLoc m:val="undOvr"/>
                        <m:ctrlPr>
                          <a:rPr lang="it-IT" i="1">
                            <a:solidFill>
                              <a:schemeClr val="bg1"/>
                            </a:solidFill>
                            <a:latin typeface="Cambria Math" panose="02040503050406030204" pitchFamily="18" charset="0"/>
                          </a:rPr>
                        </m:ctrlPr>
                      </m:naryPr>
                      <m:sub>
                        <m:r>
                          <a:rPr lang="it-IT" i="1">
                            <a:solidFill>
                              <a:schemeClr val="bg1"/>
                            </a:solidFill>
                            <a:latin typeface="Cambria Math" panose="02040503050406030204" pitchFamily="18" charset="0"/>
                          </a:rPr>
                          <m:t>𝑗</m:t>
                        </m:r>
                        <m:r>
                          <a:rPr lang="it-IT" i="1">
                            <a:solidFill>
                              <a:schemeClr val="bg1"/>
                            </a:solidFill>
                            <a:latin typeface="Cambria Math" panose="02040503050406030204" pitchFamily="18" charset="0"/>
                          </a:rPr>
                          <m:t>=1</m:t>
                        </m:r>
                      </m:sub>
                      <m:sup>
                        <m:r>
                          <a:rPr lang="it-IT" i="1">
                            <a:solidFill>
                              <a:schemeClr val="bg1"/>
                            </a:solidFill>
                            <a:latin typeface="Cambria Math" panose="02040503050406030204" pitchFamily="18" charset="0"/>
                          </a:rPr>
                          <m:t>𝑛</m:t>
                        </m:r>
                      </m:sup>
                      <m:e>
                        <m:sSub>
                          <m:sSubPr>
                            <m:ctrlPr>
                              <a:rPr lang="it-IT" i="1">
                                <a:solidFill>
                                  <a:schemeClr val="bg1"/>
                                </a:solidFill>
                                <a:latin typeface="Cambria Math" panose="02040503050406030204" pitchFamily="18" charset="0"/>
                              </a:rPr>
                            </m:ctrlPr>
                          </m:sSubPr>
                          <m:e>
                            <m:r>
                              <a:rPr lang="it-IT" i="1">
                                <a:solidFill>
                                  <a:schemeClr val="bg1"/>
                                </a:solidFill>
                                <a:latin typeface="Cambria Math" panose="02040503050406030204" pitchFamily="18" charset="0"/>
                              </a:rPr>
                              <m:t>𝑥</m:t>
                            </m:r>
                          </m:e>
                          <m:sub>
                            <m:r>
                              <a:rPr lang="it-IT" i="1">
                                <a:solidFill>
                                  <a:schemeClr val="bg1"/>
                                </a:solidFill>
                                <a:latin typeface="Cambria Math" panose="02040503050406030204" pitchFamily="18" charset="0"/>
                              </a:rPr>
                              <m:t>𝑖𝑗</m:t>
                            </m:r>
                          </m:sub>
                        </m:sSub>
                      </m:e>
                    </m:nary>
                    <m:sSub>
                      <m:sSubPr>
                        <m:ctrlPr>
                          <a:rPr lang="it-IT" i="1">
                            <a:solidFill>
                              <a:schemeClr val="bg1"/>
                            </a:solidFill>
                            <a:latin typeface="Cambria Math" panose="02040503050406030204" pitchFamily="18" charset="0"/>
                          </a:rPr>
                        </m:ctrlPr>
                      </m:sSubPr>
                      <m:e>
                        <m:r>
                          <a:rPr lang="it-IT" i="1">
                            <a:solidFill>
                              <a:schemeClr val="bg1"/>
                            </a:solidFill>
                            <a:latin typeface="Cambria Math" panose="02040503050406030204" pitchFamily="18" charset="0"/>
                          </a:rPr>
                          <m:t>𝛽</m:t>
                        </m:r>
                      </m:e>
                      <m:sub>
                        <m:r>
                          <a:rPr lang="it-IT" i="1">
                            <a:solidFill>
                              <a:schemeClr val="bg1"/>
                            </a:solidFill>
                            <a:latin typeface="Cambria Math" panose="02040503050406030204" pitchFamily="18" charset="0"/>
                          </a:rPr>
                          <m:t>𝑗</m:t>
                        </m:r>
                      </m:sub>
                    </m:sSub>
                  </m:oMath>
                </a14:m>
                <a:endParaRPr lang="it-IT" altLang="it-IT" sz="1800" dirty="0">
                  <a:solidFill>
                    <a:schemeClr val="bg1"/>
                  </a:solidFill>
                </a:endParaRPr>
              </a:p>
              <a:p>
                <a:pPr algn="just">
                  <a:buFont typeface="Wingdings" panose="05000000000000000000" pitchFamily="2" charset="2"/>
                  <a:buNone/>
                </a:pPr>
                <a:r>
                  <a:rPr lang="it-IT" altLang="it-IT" sz="1900" dirty="0">
                    <a:solidFill>
                      <a:schemeClr val="bg1"/>
                    </a:solidFill>
                    <a:effectLst>
                      <a:outerShdw blurRad="38100" dist="38100" dir="2700000" algn="tl">
                        <a:srgbClr val="000000">
                          <a:alpha val="43137"/>
                        </a:srgbClr>
                      </a:outerShdw>
                    </a:effectLst>
                    <a:latin typeface="Berlin Sans FB" panose="020E0602020502020306" pitchFamily="34" charset="0"/>
                  </a:rPr>
                  <a:t>Random Component    </a:t>
                </a:r>
                <a:r>
                  <a:rPr lang="it-IT" altLang="it-IT" sz="1900" dirty="0">
                    <a:solidFill>
                      <a:schemeClr val="bg1"/>
                    </a:solidFill>
                    <a:latin typeface="Berlin Sans FB" panose="020E0602020502020306" pitchFamily="34" charset="0"/>
                  </a:rPr>
                  <a:t>	          	  	</a:t>
                </a:r>
                <a:r>
                  <a:rPr lang="it-IT" altLang="it-IT" sz="1900" dirty="0">
                    <a:solidFill>
                      <a:schemeClr val="bg1"/>
                    </a:solidFill>
                    <a:effectLst>
                      <a:outerShdw blurRad="38100" dist="38100" dir="2700000" algn="tl">
                        <a:srgbClr val="000000">
                          <a:alpha val="43137"/>
                        </a:srgbClr>
                      </a:outerShdw>
                    </a:effectLst>
                    <a:latin typeface="Berlin Sans FB" panose="020E0602020502020306" pitchFamily="34" charset="0"/>
                  </a:rPr>
                  <a:t>Link </a:t>
                </a:r>
                <a:r>
                  <a:rPr lang="it-IT" altLang="it-IT" sz="1900" dirty="0" err="1">
                    <a:solidFill>
                      <a:schemeClr val="bg1"/>
                    </a:solidFill>
                    <a:effectLst>
                      <a:outerShdw blurRad="38100" dist="38100" dir="2700000" algn="tl">
                        <a:srgbClr val="000000">
                          <a:alpha val="43137"/>
                        </a:srgbClr>
                      </a:outerShdw>
                    </a:effectLst>
                    <a:latin typeface="Berlin Sans FB" panose="020E0602020502020306" pitchFamily="34" charset="0"/>
                  </a:rPr>
                  <a:t>function</a:t>
                </a:r>
                <a:r>
                  <a:rPr lang="it-IT" altLang="it-IT" sz="1900" dirty="0">
                    <a:solidFill>
                      <a:schemeClr val="bg1"/>
                    </a:solidFill>
                    <a:latin typeface="Berlin Sans FB" panose="020E0602020502020306" pitchFamily="34" charset="0"/>
                  </a:rPr>
                  <a:t>  	 		  		 </a:t>
                </a:r>
                <a:r>
                  <a:rPr lang="it-IT" altLang="it-IT" sz="1900" dirty="0" err="1">
                    <a:solidFill>
                      <a:schemeClr val="bg1"/>
                    </a:solidFill>
                    <a:effectLst>
                      <a:outerShdw blurRad="38100" dist="38100" dir="2700000" algn="tl">
                        <a:srgbClr val="000000">
                          <a:alpha val="43137"/>
                        </a:srgbClr>
                      </a:outerShdw>
                    </a:effectLst>
                    <a:latin typeface="Berlin Sans FB" panose="020E0602020502020306" pitchFamily="34" charset="0"/>
                  </a:rPr>
                  <a:t>Systematic</a:t>
                </a:r>
                <a:r>
                  <a:rPr lang="it-IT" altLang="it-IT" sz="1900" dirty="0">
                    <a:solidFill>
                      <a:schemeClr val="bg1"/>
                    </a:solidFill>
                    <a:effectLst>
                      <a:outerShdw blurRad="38100" dist="38100" dir="2700000" algn="tl">
                        <a:srgbClr val="000000">
                          <a:alpha val="43137"/>
                        </a:srgbClr>
                      </a:outerShdw>
                    </a:effectLst>
                    <a:latin typeface="Berlin Sans FB" panose="020E0602020502020306" pitchFamily="34" charset="0"/>
                  </a:rPr>
                  <a:t> Component</a:t>
                </a:r>
              </a:p>
              <a:p>
                <a:pPr algn="just">
                  <a:buFont typeface="Wingdings" panose="05000000000000000000" pitchFamily="2" charset="2"/>
                  <a:buNone/>
                </a:pPr>
                <a:r>
                  <a:rPr lang="it-IT" altLang="it-IT" sz="1500" dirty="0">
                    <a:solidFill>
                      <a:schemeClr val="bg1"/>
                    </a:solidFill>
                    <a:latin typeface="Berlin Sans FB" panose="020E0602020502020306" pitchFamily="34" charset="0"/>
                  </a:rPr>
                  <a:t>Linear Models are </a:t>
                </a:r>
                <a:r>
                  <a:rPr lang="it-IT" altLang="it-IT" sz="1500" dirty="0" err="1">
                    <a:solidFill>
                      <a:schemeClr val="bg1"/>
                    </a:solidFill>
                    <a:latin typeface="Berlin Sans FB" panose="020E0602020502020306" pitchFamily="34" charset="0"/>
                  </a:rPr>
                  <a:t>extended</a:t>
                </a:r>
                <a:r>
                  <a:rPr lang="it-IT" altLang="it-IT" sz="1500" dirty="0">
                    <a:solidFill>
                      <a:schemeClr val="bg1"/>
                    </a:solidFill>
                    <a:latin typeface="Berlin Sans FB" panose="020E0602020502020306" pitchFamily="34" charset="0"/>
                  </a:rPr>
                  <a:t> in</a:t>
                </a:r>
              </a:p>
              <a:p>
                <a:pPr algn="just">
                  <a:buFont typeface="Wingdings" panose="05000000000000000000" pitchFamily="2" charset="2"/>
                  <a:buNone/>
                </a:pPr>
                <a:r>
                  <a:rPr lang="it-IT" altLang="it-IT" sz="1500" dirty="0" err="1">
                    <a:solidFill>
                      <a:schemeClr val="bg1"/>
                    </a:solidFill>
                    <a:latin typeface="Berlin Sans FB" panose="020E0602020502020306" pitchFamily="34" charset="0"/>
                  </a:rPr>
                  <a:t>two</a:t>
                </a:r>
                <a:r>
                  <a:rPr lang="it-IT" altLang="it-IT" sz="1500" dirty="0">
                    <a:solidFill>
                      <a:schemeClr val="bg1"/>
                    </a:solidFill>
                    <a:latin typeface="Berlin Sans FB" panose="020E0602020502020306" pitchFamily="34" charset="0"/>
                  </a:rPr>
                  <a:t> </a:t>
                </a:r>
                <a:r>
                  <a:rPr lang="it-IT" altLang="it-IT" sz="1500" dirty="0" err="1">
                    <a:solidFill>
                      <a:schemeClr val="bg1"/>
                    </a:solidFill>
                    <a:latin typeface="Berlin Sans FB" panose="020E0602020502020306" pitchFamily="34" charset="0"/>
                  </a:rPr>
                  <a:t>directions</a:t>
                </a:r>
                <a:r>
                  <a:rPr lang="it-IT" altLang="it-IT" sz="1500" dirty="0">
                    <a:solidFill>
                      <a:schemeClr val="bg1"/>
                    </a:solidFill>
                    <a:latin typeface="Berlin Sans FB" panose="020E0602020502020306" pitchFamily="34" charset="0"/>
                  </a:rPr>
                  <a:t>:</a:t>
                </a:r>
              </a:p>
              <a:p>
                <a:pPr algn="just">
                  <a:buFont typeface="Wingdings" panose="05000000000000000000" pitchFamily="2" charset="2"/>
                  <a:buNone/>
                </a:pPr>
                <a:r>
                  <a:rPr lang="it-IT" altLang="it-IT" sz="1500" b="1" dirty="0" err="1">
                    <a:solidFill>
                      <a:schemeClr val="bg1"/>
                    </a:solidFill>
                    <a:latin typeface="Berlin Sans FB" panose="020E0602020502020306" pitchFamily="34" charset="0"/>
                  </a:rPr>
                  <a:t>Probability</a:t>
                </a:r>
                <a:r>
                  <a:rPr lang="it-IT" altLang="it-IT" sz="1500" b="1" dirty="0">
                    <a:solidFill>
                      <a:schemeClr val="bg1"/>
                    </a:solidFill>
                    <a:latin typeface="Berlin Sans FB" panose="020E0602020502020306" pitchFamily="34" charset="0"/>
                  </a:rPr>
                  <a:t> </a:t>
                </a:r>
                <a:r>
                  <a:rPr lang="it-IT" altLang="it-IT" sz="1500" b="1" dirty="0" err="1">
                    <a:solidFill>
                      <a:schemeClr val="bg1"/>
                    </a:solidFill>
                    <a:latin typeface="Berlin Sans FB" panose="020E0602020502020306" pitchFamily="34" charset="0"/>
                  </a:rPr>
                  <a:t>distribution</a:t>
                </a:r>
                <a:r>
                  <a:rPr lang="it-IT" altLang="it-IT" sz="1500" b="1" dirty="0">
                    <a:solidFill>
                      <a:schemeClr val="bg1"/>
                    </a:solidFill>
                    <a:latin typeface="Berlin Sans FB" panose="020E0602020502020306" pitchFamily="34" charset="0"/>
                  </a:rPr>
                  <a:t>:</a:t>
                </a:r>
              </a:p>
              <a:p>
                <a:pPr algn="just">
                  <a:buFont typeface="Wingdings" panose="05000000000000000000" pitchFamily="2" charset="2"/>
                  <a:buNone/>
                </a:pPr>
                <a:r>
                  <a:rPr lang="en-US" altLang="it-IT" sz="1500" dirty="0">
                    <a:solidFill>
                      <a:schemeClr val="bg1"/>
                    </a:solidFill>
                    <a:latin typeface="Berlin Sans FB" panose="020E0602020502020306" pitchFamily="34" charset="0"/>
                  </a:rPr>
                  <a:t>Output variables are stochastically </a:t>
                </a:r>
              </a:p>
              <a:p>
                <a:pPr algn="just">
                  <a:buFont typeface="Wingdings" panose="05000000000000000000" pitchFamily="2" charset="2"/>
                  <a:buNone/>
                </a:pPr>
                <a:r>
                  <a:rPr lang="en-US" altLang="it-IT" sz="1500" dirty="0">
                    <a:solidFill>
                      <a:schemeClr val="bg1"/>
                    </a:solidFill>
                    <a:latin typeface="Berlin Sans FB" panose="020E0602020502020306" pitchFamily="34" charset="0"/>
                  </a:rPr>
                  <a:t>independent with the same exponential </a:t>
                </a:r>
              </a:p>
              <a:p>
                <a:pPr algn="just">
                  <a:buFont typeface="Wingdings" panose="05000000000000000000" pitchFamily="2" charset="2"/>
                  <a:buNone/>
                </a:pPr>
                <a:r>
                  <a:rPr lang="en-US" altLang="it-IT" sz="1500" dirty="0">
                    <a:solidFill>
                      <a:schemeClr val="bg1"/>
                    </a:solidFill>
                    <a:latin typeface="Berlin Sans FB" panose="020E0602020502020306" pitchFamily="34" charset="0"/>
                  </a:rPr>
                  <a:t>family distribution</a:t>
                </a:r>
                <a:r>
                  <a:rPr lang="it-IT" altLang="it-IT" sz="1500" dirty="0">
                    <a:solidFill>
                      <a:schemeClr val="bg1"/>
                    </a:solidFill>
                    <a:latin typeface="Berlin Sans FB" panose="020E0602020502020306" pitchFamily="34" charset="0"/>
                  </a:rPr>
                  <a:t>.</a:t>
                </a:r>
              </a:p>
              <a:p>
                <a:pPr algn="just">
                  <a:buFont typeface="Wingdings" panose="05000000000000000000" pitchFamily="2" charset="2"/>
                  <a:buNone/>
                </a:pPr>
                <a:r>
                  <a:rPr lang="it-IT" altLang="it-IT" sz="1500" b="1" dirty="0" err="1">
                    <a:solidFill>
                      <a:schemeClr val="bg1"/>
                    </a:solidFill>
                    <a:latin typeface="Berlin Sans FB" panose="020E0602020502020306" pitchFamily="34" charset="0"/>
                  </a:rPr>
                  <a:t>Expected</a:t>
                </a:r>
                <a:r>
                  <a:rPr lang="it-IT" altLang="it-IT" sz="1500" b="1" dirty="0">
                    <a:solidFill>
                      <a:schemeClr val="bg1"/>
                    </a:solidFill>
                    <a:latin typeface="Berlin Sans FB" panose="020E0602020502020306" pitchFamily="34" charset="0"/>
                  </a:rPr>
                  <a:t> </a:t>
                </a:r>
                <a:r>
                  <a:rPr lang="it-IT" altLang="it-IT" sz="1500" b="1" dirty="0" err="1">
                    <a:solidFill>
                      <a:schemeClr val="bg1"/>
                    </a:solidFill>
                    <a:latin typeface="Berlin Sans FB" panose="020E0602020502020306" pitchFamily="34" charset="0"/>
                  </a:rPr>
                  <a:t>value</a:t>
                </a:r>
                <a:r>
                  <a:rPr lang="it-IT" altLang="it-IT" sz="1500" b="1" dirty="0">
                    <a:solidFill>
                      <a:schemeClr val="bg1"/>
                    </a:solidFill>
                    <a:latin typeface="Berlin Sans FB" panose="020E0602020502020306" pitchFamily="34" charset="0"/>
                  </a:rPr>
                  <a:t>:</a:t>
                </a:r>
              </a:p>
              <a:p>
                <a:pPr algn="just">
                  <a:buFont typeface="Wingdings" panose="05000000000000000000" pitchFamily="2" charset="2"/>
                  <a:buNone/>
                </a:pPr>
                <a:r>
                  <a:rPr lang="it-IT" altLang="it-IT" sz="1500" dirty="0" err="1">
                    <a:solidFill>
                      <a:schemeClr val="bg1"/>
                    </a:solidFill>
                    <a:latin typeface="Berlin Sans FB" panose="020E0602020502020306" pitchFamily="34" charset="0"/>
                  </a:rPr>
                  <a:t>There</a:t>
                </a:r>
                <a:r>
                  <a:rPr lang="it-IT" altLang="it-IT" sz="1500" dirty="0">
                    <a:solidFill>
                      <a:schemeClr val="bg1"/>
                    </a:solidFill>
                    <a:latin typeface="Berlin Sans FB" panose="020E0602020502020306" pitchFamily="34" charset="0"/>
                  </a:rPr>
                  <a:t> </a:t>
                </a:r>
                <a:r>
                  <a:rPr lang="it-IT" altLang="it-IT" sz="1500" dirty="0" err="1">
                    <a:solidFill>
                      <a:schemeClr val="bg1"/>
                    </a:solidFill>
                    <a:latin typeface="Berlin Sans FB" panose="020E0602020502020306" pitchFamily="34" charset="0"/>
                  </a:rPr>
                  <a:t>is</a:t>
                </a:r>
                <a:r>
                  <a:rPr lang="it-IT" altLang="it-IT" sz="1500" dirty="0">
                    <a:solidFill>
                      <a:schemeClr val="bg1"/>
                    </a:solidFill>
                    <a:latin typeface="Berlin Sans FB" panose="020E0602020502020306" pitchFamily="34" charset="0"/>
                  </a:rPr>
                  <a:t> a link </a:t>
                </a:r>
                <a:r>
                  <a:rPr lang="it-IT" altLang="it-IT" sz="1500" dirty="0" err="1">
                    <a:solidFill>
                      <a:schemeClr val="bg1"/>
                    </a:solidFill>
                    <a:latin typeface="Berlin Sans FB" panose="020E0602020502020306" pitchFamily="34" charset="0"/>
                  </a:rPr>
                  <a:t>function</a:t>
                </a:r>
                <a:r>
                  <a:rPr lang="it-IT" altLang="it-IT" sz="1500" dirty="0">
                    <a:solidFill>
                      <a:schemeClr val="bg1"/>
                    </a:solidFill>
                    <a:latin typeface="Berlin Sans FB" panose="020E0602020502020306" pitchFamily="34" charset="0"/>
                  </a:rPr>
                  <a:t> </a:t>
                </a:r>
                <a:r>
                  <a:rPr lang="it-IT" altLang="it-IT" sz="1500" dirty="0" err="1">
                    <a:solidFill>
                      <a:schemeClr val="bg1"/>
                    </a:solidFill>
                    <a:latin typeface="Berlin Sans FB" panose="020E0602020502020306" pitchFamily="34" charset="0"/>
                  </a:rPr>
                  <a:t>between</a:t>
                </a:r>
                <a:r>
                  <a:rPr lang="it-IT" altLang="it-IT" sz="1500" dirty="0">
                    <a:solidFill>
                      <a:schemeClr val="bg1"/>
                    </a:solidFill>
                    <a:latin typeface="Berlin Sans FB" panose="020E0602020502020306" pitchFamily="34" charset="0"/>
                  </a:rPr>
                  <a:t> </a:t>
                </a:r>
              </a:p>
              <a:p>
                <a:pPr algn="just">
                  <a:buFont typeface="Wingdings" panose="05000000000000000000" pitchFamily="2" charset="2"/>
                  <a:buNone/>
                </a:pPr>
                <a:r>
                  <a:rPr lang="it-IT" altLang="it-IT" sz="1500" dirty="0" err="1">
                    <a:solidFill>
                      <a:schemeClr val="bg1"/>
                    </a:solidFill>
                    <a:latin typeface="Berlin Sans FB" panose="020E0602020502020306" pitchFamily="34" charset="0"/>
                  </a:rPr>
                  <a:t>expected</a:t>
                </a:r>
                <a:r>
                  <a:rPr lang="it-IT" altLang="it-IT" sz="1500" dirty="0">
                    <a:solidFill>
                      <a:schemeClr val="bg1"/>
                    </a:solidFill>
                    <a:latin typeface="Berlin Sans FB" panose="020E0602020502020306" pitchFamily="34" charset="0"/>
                  </a:rPr>
                  <a:t> </a:t>
                </a:r>
                <a:r>
                  <a:rPr lang="it-IT" altLang="it-IT" sz="1500" dirty="0" err="1">
                    <a:solidFill>
                      <a:schemeClr val="bg1"/>
                    </a:solidFill>
                    <a:latin typeface="Berlin Sans FB" panose="020E0602020502020306" pitchFamily="34" charset="0"/>
                  </a:rPr>
                  <a:t>value</a:t>
                </a:r>
                <a:r>
                  <a:rPr lang="it-IT" altLang="it-IT" sz="1500" dirty="0">
                    <a:solidFill>
                      <a:schemeClr val="bg1"/>
                    </a:solidFill>
                    <a:latin typeface="Berlin Sans FB" panose="020E0602020502020306" pitchFamily="34" charset="0"/>
                  </a:rPr>
                  <a:t> of the output </a:t>
                </a:r>
                <a:r>
                  <a:rPr lang="it-IT" altLang="it-IT" sz="1500" dirty="0" err="1">
                    <a:solidFill>
                      <a:schemeClr val="bg1"/>
                    </a:solidFill>
                    <a:latin typeface="Berlin Sans FB" panose="020E0602020502020306" pitchFamily="34" charset="0"/>
                  </a:rPr>
                  <a:t>variables</a:t>
                </a:r>
                <a:r>
                  <a:rPr lang="it-IT" altLang="it-IT" sz="1500" dirty="0">
                    <a:solidFill>
                      <a:schemeClr val="bg1"/>
                    </a:solidFill>
                    <a:latin typeface="Berlin Sans FB" panose="020E0602020502020306" pitchFamily="34" charset="0"/>
                  </a:rPr>
                  <a:t> and </a:t>
                </a:r>
                <a:r>
                  <a:rPr lang="it-IT" altLang="it-IT" sz="1500" dirty="0" err="1">
                    <a:solidFill>
                      <a:schemeClr val="bg1"/>
                    </a:solidFill>
                    <a:latin typeface="Berlin Sans FB" panose="020E0602020502020306" pitchFamily="34" charset="0"/>
                  </a:rPr>
                  <a:t>covariates</a:t>
                </a:r>
                <a:endParaRPr lang="it-IT" altLang="it-IT" sz="1500" dirty="0">
                  <a:solidFill>
                    <a:schemeClr val="bg1"/>
                  </a:solidFill>
                  <a:latin typeface="Berlin Sans FB" panose="020E0602020502020306" pitchFamily="34" charset="0"/>
                </a:endParaRPr>
              </a:p>
              <a:p>
                <a:pPr algn="just">
                  <a:buFont typeface="Wingdings" panose="05000000000000000000" pitchFamily="2" charset="2"/>
                  <a:buNone/>
                </a:pPr>
                <a:r>
                  <a:rPr lang="it-IT" altLang="it-IT" sz="1500" dirty="0" err="1">
                    <a:solidFill>
                      <a:schemeClr val="bg1"/>
                    </a:solidFill>
                    <a:latin typeface="Berlin Sans FB" panose="020E0602020502020306" pitchFamily="34" charset="0"/>
                  </a:rPr>
                  <a:t>that</a:t>
                </a:r>
                <a:r>
                  <a:rPr lang="it-IT" altLang="it-IT" sz="1500" dirty="0">
                    <a:solidFill>
                      <a:schemeClr val="bg1"/>
                    </a:solidFill>
                    <a:latin typeface="Berlin Sans FB" panose="020E0602020502020306" pitchFamily="34" charset="0"/>
                  </a:rPr>
                  <a:t> </a:t>
                </a:r>
                <a:r>
                  <a:rPr lang="it-IT" altLang="it-IT" sz="1500" dirty="0" err="1">
                    <a:solidFill>
                      <a:schemeClr val="bg1"/>
                    </a:solidFill>
                    <a:latin typeface="Berlin Sans FB" panose="020E0602020502020306" pitchFamily="34" charset="0"/>
                  </a:rPr>
                  <a:t>could</a:t>
                </a:r>
                <a:r>
                  <a:rPr lang="it-IT" altLang="it-IT" sz="1500" dirty="0">
                    <a:solidFill>
                      <a:schemeClr val="bg1"/>
                    </a:solidFill>
                    <a:latin typeface="Berlin Sans FB" panose="020E0602020502020306" pitchFamily="34" charset="0"/>
                  </a:rPr>
                  <a:t> be </a:t>
                </a:r>
                <a:r>
                  <a:rPr lang="it-IT" altLang="it-IT" sz="1500" dirty="0" err="1">
                    <a:solidFill>
                      <a:schemeClr val="bg1"/>
                    </a:solidFill>
                    <a:latin typeface="Berlin Sans FB" panose="020E0602020502020306" pitchFamily="34" charset="0"/>
                  </a:rPr>
                  <a:t>different</a:t>
                </a:r>
                <a:r>
                  <a:rPr lang="it-IT" altLang="it-IT" sz="1500" dirty="0">
                    <a:solidFill>
                      <a:schemeClr val="bg1"/>
                    </a:solidFill>
                    <a:latin typeface="Berlin Sans FB" panose="020E0602020502020306" pitchFamily="34" charset="0"/>
                  </a:rPr>
                  <a:t> from linear </a:t>
                </a:r>
              </a:p>
              <a:p>
                <a:pPr algn="just">
                  <a:buFont typeface="Wingdings" panose="05000000000000000000" pitchFamily="2" charset="2"/>
                  <a:buNone/>
                </a:pPr>
                <a:r>
                  <a:rPr lang="it-IT" altLang="it-IT" sz="1500" dirty="0" err="1">
                    <a:solidFill>
                      <a:schemeClr val="bg1"/>
                    </a:solidFill>
                    <a:latin typeface="Berlin Sans FB" panose="020E0602020502020306" pitchFamily="34" charset="0"/>
                  </a:rPr>
                  <a:t>regression</a:t>
                </a:r>
                <a:r>
                  <a:rPr lang="it-IT" altLang="it-IT" sz="1500" dirty="0">
                    <a:solidFill>
                      <a:schemeClr val="bg1"/>
                    </a:solidFill>
                    <a:latin typeface="Berlin Sans FB" panose="020E0602020502020306" pitchFamily="34" charset="0"/>
                  </a:rPr>
                  <a:t>.</a:t>
                </a:r>
              </a:p>
              <a:p>
                <a:pPr algn="just">
                  <a:buFont typeface="Wingdings" panose="05000000000000000000" pitchFamily="2" charset="2"/>
                  <a:buNone/>
                </a:pPr>
                <a:endParaRPr lang="it-IT" altLang="it-IT" dirty="0">
                  <a:solidFill>
                    <a:schemeClr val="bg1"/>
                  </a:solidFill>
                </a:endParaRPr>
              </a:p>
              <a:p>
                <a:pPr marL="0" indent="0">
                  <a:buFont typeface="Arial"/>
                  <a:buNone/>
                </a:pPr>
                <a:endParaRPr lang="it-IT" dirty="0">
                  <a:solidFill>
                    <a:schemeClr val="bg1"/>
                  </a:solidFill>
                </a:endParaRPr>
              </a:p>
            </p:txBody>
          </p:sp>
        </mc:Choice>
        <mc:Fallback xmlns="">
          <p:sp>
            <p:nvSpPr>
              <p:cNvPr id="2" name="Segnaposto contenuto 2">
                <a:extLst>
                  <a:ext uri="{FF2B5EF4-FFF2-40B4-BE49-F238E27FC236}">
                    <a16:creationId xmlns:a16="http://schemas.microsoft.com/office/drawing/2014/main" id="{6190015B-9047-4CA3-8296-475E1FE92FE9}"/>
                  </a:ext>
                </a:extLst>
              </p:cNvPr>
              <p:cNvSpPr txBox="1">
                <a:spLocks noRot="1" noChangeAspect="1" noMove="1" noResize="1" noEditPoints="1" noAdjustHandles="1" noChangeArrowheads="1" noChangeShapeType="1" noTextEdit="1"/>
              </p:cNvSpPr>
              <p:nvPr/>
            </p:nvSpPr>
            <p:spPr>
              <a:xfrm>
                <a:off x="174172" y="772844"/>
                <a:ext cx="8897257" cy="4016869"/>
              </a:xfrm>
              <a:prstGeom prst="rect">
                <a:avLst/>
              </a:prstGeom>
              <a:blipFill>
                <a:blip r:embed="rId2"/>
                <a:stretch>
                  <a:fillRect l="-685" t="-7132"/>
                </a:stretch>
              </a:blipFill>
            </p:spPr>
            <p:txBody>
              <a:bodyPr/>
              <a:lstStyle/>
              <a:p>
                <a:r>
                  <a:rPr lang="en-GB">
                    <a:noFill/>
                  </a:rPr>
                  <a:t> </a:t>
                </a:r>
              </a:p>
            </p:txBody>
          </p:sp>
        </mc:Fallback>
      </mc:AlternateContent>
      <p:sp>
        <p:nvSpPr>
          <p:cNvPr id="5" name="CasellaDiTesto 4">
            <a:extLst>
              <a:ext uri="{FF2B5EF4-FFF2-40B4-BE49-F238E27FC236}">
                <a16:creationId xmlns:a16="http://schemas.microsoft.com/office/drawing/2014/main" id="{41164D14-B31C-48DC-BA55-5AF7943BCEAE}"/>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Generalized</a:t>
            </a:r>
            <a:r>
              <a:rPr lang="it-IT" sz="2400" dirty="0">
                <a:solidFill>
                  <a:srgbClr val="00B050"/>
                </a:solidFill>
                <a:latin typeface="Bernard MT Condensed" panose="02050806060905020404" pitchFamily="18" charset="0"/>
              </a:rPr>
              <a:t> Linear Model (GLM)</a:t>
            </a:r>
          </a:p>
        </p:txBody>
      </p:sp>
      <p:pic>
        <p:nvPicPr>
          <p:cNvPr id="6" name="Immagine 5">
            <a:extLst>
              <a:ext uri="{FF2B5EF4-FFF2-40B4-BE49-F238E27FC236}">
                <a16:creationId xmlns:a16="http://schemas.microsoft.com/office/drawing/2014/main" id="{AC5AA67B-35B6-451F-8CAD-C1BD630A2B92}"/>
              </a:ext>
            </a:extLst>
          </p:cNvPr>
          <p:cNvPicPr>
            <a:picLocks noChangeAspect="1"/>
          </p:cNvPicPr>
          <p:nvPr/>
        </p:nvPicPr>
        <p:blipFill>
          <a:blip r:embed="rId3"/>
          <a:stretch>
            <a:fillRect/>
          </a:stretch>
        </p:blipFill>
        <p:spPr>
          <a:xfrm>
            <a:off x="5043263" y="1647370"/>
            <a:ext cx="3839029" cy="2997201"/>
          </a:xfrm>
          <a:prstGeom prst="rect">
            <a:avLst/>
          </a:prstGeom>
        </p:spPr>
      </p:pic>
      <p:pic>
        <p:nvPicPr>
          <p:cNvPr id="7" name="Picture 2">
            <a:extLst>
              <a:ext uri="{FF2B5EF4-FFF2-40B4-BE49-F238E27FC236}">
                <a16:creationId xmlns:a16="http://schemas.microsoft.com/office/drawing/2014/main" id="{F7D0B194-3FD0-4F3A-A81C-968C3F3D25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399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19F0FC6A-AB09-438E-9FB6-D96DAF84EFCF}"/>
              </a:ext>
            </a:extLst>
          </p:cNvPr>
          <p:cNvSpPr txBox="1"/>
          <p:nvPr/>
        </p:nvSpPr>
        <p:spPr>
          <a:xfrm>
            <a:off x="783771" y="79829"/>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Random </a:t>
            </a:r>
            <a:r>
              <a:rPr lang="it-IT" sz="2400" dirty="0" err="1">
                <a:solidFill>
                  <a:srgbClr val="00B050"/>
                </a:solidFill>
                <a:latin typeface="Bernard MT Condensed" panose="02050806060905020404" pitchFamily="18" charset="0"/>
              </a:rPr>
              <a:t>Forest</a:t>
            </a:r>
            <a:r>
              <a:rPr lang="it-IT" sz="2400" dirty="0">
                <a:solidFill>
                  <a:srgbClr val="00B050"/>
                </a:solidFill>
                <a:latin typeface="Bernard MT Condensed" panose="02050806060905020404" pitchFamily="18" charset="0"/>
              </a:rPr>
              <a:t> (RF)</a:t>
            </a:r>
          </a:p>
        </p:txBody>
      </p:sp>
      <mc:AlternateContent xmlns:mc="http://schemas.openxmlformats.org/markup-compatibility/2006">
        <mc:Choice xmlns:a14="http://schemas.microsoft.com/office/drawing/2010/main" Requires="a14">
          <p:sp>
            <p:nvSpPr>
              <p:cNvPr id="4" name="Segnaposto contenuto 2">
                <a:extLst>
                  <a:ext uri="{FF2B5EF4-FFF2-40B4-BE49-F238E27FC236}">
                    <a16:creationId xmlns:a16="http://schemas.microsoft.com/office/drawing/2014/main" id="{9E10FCDE-6919-4C94-8008-6C9B4E4C3130}"/>
                  </a:ext>
                </a:extLst>
              </p:cNvPr>
              <p:cNvSpPr txBox="1">
                <a:spLocks/>
              </p:cNvSpPr>
              <p:nvPr/>
            </p:nvSpPr>
            <p:spPr>
              <a:xfrm>
                <a:off x="254000" y="421715"/>
                <a:ext cx="8679543" cy="4317200"/>
              </a:xfrm>
              <a:prstGeom prst="rect">
                <a:avLst/>
              </a:prstGeom>
            </p:spPr>
            <p:txBody>
              <a:bodyPr>
                <a:normAutofit fontScale="85000" lnSpcReduction="10000"/>
              </a:bodyPr>
              <a:lst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a:lstStyle>
              <a:p>
                <a:pPr algn="just">
                  <a:buFont typeface="Arial"/>
                  <a:buNone/>
                </a:pPr>
                <a:r>
                  <a:rPr lang="it-IT" altLang="it-IT" dirty="0">
                    <a:solidFill>
                      <a:schemeClr val="bg1"/>
                    </a:solidFill>
                  </a:rPr>
                  <a:t>		    		     						 </a:t>
                </a:r>
                <a:endParaRPr lang="it-IT" i="1" dirty="0">
                  <a:solidFill>
                    <a:schemeClr val="bg1"/>
                  </a:solidFill>
                  <a:latin typeface="Cambria Math" panose="02040503050406030204" pitchFamily="18" charset="0"/>
                </a:endParaRPr>
              </a:p>
              <a:p>
                <a:pPr algn="ctr">
                  <a:buNone/>
                </a:pPr>
                <a:r>
                  <a:rPr lang="en-GB" dirty="0">
                    <a:solidFill>
                      <a:schemeClr val="bg1"/>
                    </a:solidFill>
                  </a:rPr>
                  <a:t>										</a:t>
                </a:r>
                <a14:m>
                  <m:oMath xmlns:m="http://schemas.openxmlformats.org/officeDocument/2006/math">
                    <m:sSup>
                      <m:sSupPr>
                        <m:ctrlPr>
                          <a:rPr lang="en-GB" sz="1600" i="1">
                            <a:solidFill>
                              <a:schemeClr val="bg1"/>
                            </a:solidFill>
                            <a:latin typeface="Cambria Math" panose="02040503050406030204" pitchFamily="18" charset="0"/>
                          </a:rPr>
                        </m:ctrlPr>
                      </m:sSupPr>
                      <m:e>
                        <m:sSub>
                          <m:sSubPr>
                            <m:ctrlPr>
                              <a:rPr lang="en-GB" sz="1600" i="1">
                                <a:solidFill>
                                  <a:schemeClr val="bg1"/>
                                </a:solidFill>
                                <a:latin typeface="Cambria Math" panose="02040503050406030204" pitchFamily="18" charset="0"/>
                              </a:rPr>
                            </m:ctrlPr>
                          </m:sSubPr>
                          <m:e>
                            <m:acc>
                              <m:accPr>
                                <m:chr m:val="̂"/>
                                <m:ctrlPr>
                                  <a:rPr lang="en-GB" sz="1600" i="1">
                                    <a:solidFill>
                                      <a:schemeClr val="bg1"/>
                                    </a:solidFill>
                                    <a:latin typeface="Cambria Math" panose="02040503050406030204" pitchFamily="18" charset="0"/>
                                  </a:rPr>
                                </m:ctrlPr>
                              </m:accPr>
                              <m:e>
                                <m:r>
                                  <a:rPr lang="it-IT" sz="1600" i="1">
                                    <a:solidFill>
                                      <a:schemeClr val="bg1"/>
                                    </a:solidFill>
                                    <a:latin typeface="Cambria Math" panose="02040503050406030204" pitchFamily="18" charset="0"/>
                                  </a:rPr>
                                  <m:t>𝑓</m:t>
                                </m:r>
                              </m:e>
                            </m:acc>
                          </m:e>
                          <m:sub>
                            <m:r>
                              <a:rPr lang="it-IT" sz="1600" i="1">
                                <a:solidFill>
                                  <a:schemeClr val="bg1"/>
                                </a:solidFill>
                                <a:latin typeface="Cambria Math" panose="02040503050406030204" pitchFamily="18" charset="0"/>
                              </a:rPr>
                              <m:t>𝑅𝐹</m:t>
                            </m:r>
                          </m:sub>
                        </m:sSub>
                      </m:e>
                      <m:sup>
                        <m:r>
                          <a:rPr lang="it-IT" sz="1600" i="1">
                            <a:solidFill>
                              <a:schemeClr val="bg1"/>
                            </a:solidFill>
                            <a:latin typeface="Cambria Math" panose="02040503050406030204" pitchFamily="18" charset="0"/>
                          </a:rPr>
                          <m:t>𝐵</m:t>
                        </m:r>
                      </m:sup>
                    </m:sSup>
                    <m:d>
                      <m:dPr>
                        <m:ctrlPr>
                          <a:rPr lang="en-GB" sz="1600" i="1">
                            <a:solidFill>
                              <a:schemeClr val="bg1"/>
                            </a:solidFill>
                            <a:latin typeface="Cambria Math" panose="02040503050406030204" pitchFamily="18" charset="0"/>
                          </a:rPr>
                        </m:ctrlPr>
                      </m:dPr>
                      <m:e>
                        <m:r>
                          <a:rPr lang="it-IT" sz="1600" i="1">
                            <a:solidFill>
                              <a:schemeClr val="bg1"/>
                            </a:solidFill>
                            <a:latin typeface="Cambria Math" panose="02040503050406030204" pitchFamily="18" charset="0"/>
                          </a:rPr>
                          <m:t>𝑥</m:t>
                        </m:r>
                      </m:e>
                    </m:d>
                    <m:r>
                      <a:rPr lang="it-IT" sz="1600" i="1">
                        <a:solidFill>
                          <a:schemeClr val="bg1"/>
                        </a:solidFill>
                        <a:latin typeface="Cambria Math" panose="02040503050406030204" pitchFamily="18" charset="0"/>
                      </a:rPr>
                      <m:t>=</m:t>
                    </m:r>
                    <m:f>
                      <m:fPr>
                        <m:ctrlPr>
                          <a:rPr lang="en-GB" sz="1600" i="1">
                            <a:solidFill>
                              <a:schemeClr val="bg1"/>
                            </a:solidFill>
                            <a:latin typeface="Cambria Math" panose="02040503050406030204" pitchFamily="18" charset="0"/>
                          </a:rPr>
                        </m:ctrlPr>
                      </m:fPr>
                      <m:num>
                        <m:r>
                          <a:rPr lang="it-IT" sz="1600" i="1">
                            <a:solidFill>
                              <a:schemeClr val="bg1"/>
                            </a:solidFill>
                            <a:latin typeface="Cambria Math" panose="02040503050406030204" pitchFamily="18" charset="0"/>
                          </a:rPr>
                          <m:t>1</m:t>
                        </m:r>
                      </m:num>
                      <m:den>
                        <m:r>
                          <a:rPr lang="it-IT" sz="1600" i="1">
                            <a:solidFill>
                              <a:schemeClr val="bg1"/>
                            </a:solidFill>
                            <a:latin typeface="Cambria Math" panose="02040503050406030204" pitchFamily="18" charset="0"/>
                          </a:rPr>
                          <m:t>𝐵</m:t>
                        </m:r>
                      </m:den>
                    </m:f>
                    <m:nary>
                      <m:naryPr>
                        <m:chr m:val="∑"/>
                        <m:limLoc m:val="subSup"/>
                        <m:ctrlPr>
                          <a:rPr lang="en-GB" sz="1600" i="1">
                            <a:solidFill>
                              <a:schemeClr val="bg1"/>
                            </a:solidFill>
                            <a:latin typeface="Cambria Math" panose="02040503050406030204" pitchFamily="18" charset="0"/>
                          </a:rPr>
                        </m:ctrlPr>
                      </m:naryPr>
                      <m:sub>
                        <m:r>
                          <a:rPr lang="it-IT" sz="1600" i="1">
                            <a:solidFill>
                              <a:schemeClr val="bg1"/>
                            </a:solidFill>
                            <a:latin typeface="Cambria Math" panose="02040503050406030204" pitchFamily="18" charset="0"/>
                          </a:rPr>
                          <m:t>𝑏</m:t>
                        </m:r>
                        <m:r>
                          <a:rPr lang="it-IT" sz="1600" i="1">
                            <a:solidFill>
                              <a:schemeClr val="bg1"/>
                            </a:solidFill>
                            <a:latin typeface="Cambria Math" panose="02040503050406030204" pitchFamily="18" charset="0"/>
                          </a:rPr>
                          <m:t>=1</m:t>
                        </m:r>
                      </m:sub>
                      <m:sup>
                        <m:r>
                          <a:rPr lang="it-IT" sz="1600" i="1">
                            <a:solidFill>
                              <a:schemeClr val="bg1"/>
                            </a:solidFill>
                            <a:latin typeface="Cambria Math" panose="02040503050406030204" pitchFamily="18" charset="0"/>
                          </a:rPr>
                          <m:t>𝐵</m:t>
                        </m:r>
                      </m:sup>
                      <m:e>
                        <m:sSub>
                          <m:sSubPr>
                            <m:ctrlPr>
                              <a:rPr lang="en-GB" sz="1600" i="1">
                                <a:solidFill>
                                  <a:schemeClr val="bg1"/>
                                </a:solidFill>
                                <a:latin typeface="Cambria Math" panose="02040503050406030204" pitchFamily="18" charset="0"/>
                              </a:rPr>
                            </m:ctrlPr>
                          </m:sSubPr>
                          <m:e>
                            <m:r>
                              <a:rPr lang="it-IT" sz="1600" i="1">
                                <a:solidFill>
                                  <a:schemeClr val="bg1"/>
                                </a:solidFill>
                                <a:latin typeface="Cambria Math" panose="02040503050406030204" pitchFamily="18" charset="0"/>
                              </a:rPr>
                              <m:t>𝑇</m:t>
                            </m:r>
                          </m:e>
                          <m:sub>
                            <m:r>
                              <a:rPr lang="it-IT" sz="1600" i="1">
                                <a:solidFill>
                                  <a:schemeClr val="bg1"/>
                                </a:solidFill>
                                <a:latin typeface="Cambria Math" panose="02040503050406030204" pitchFamily="18" charset="0"/>
                              </a:rPr>
                              <m:t>𝑏</m:t>
                            </m:r>
                          </m:sub>
                        </m:sSub>
                        <m:r>
                          <a:rPr lang="it-IT" sz="1600" i="1">
                            <a:solidFill>
                              <a:schemeClr val="bg1"/>
                            </a:solidFill>
                            <a:latin typeface="Cambria Math" panose="02040503050406030204" pitchFamily="18" charset="0"/>
                          </a:rPr>
                          <m:t>(</m:t>
                        </m:r>
                        <m:r>
                          <a:rPr lang="it-IT" sz="1600" i="1">
                            <a:solidFill>
                              <a:schemeClr val="bg1"/>
                            </a:solidFill>
                            <a:latin typeface="Cambria Math" panose="02040503050406030204" pitchFamily="18" charset="0"/>
                          </a:rPr>
                          <m:t>𝑥</m:t>
                        </m:r>
                        <m:r>
                          <a:rPr lang="it-IT" sz="1600" i="1">
                            <a:solidFill>
                              <a:schemeClr val="bg1"/>
                            </a:solidFill>
                            <a:latin typeface="Cambria Math" panose="02040503050406030204" pitchFamily="18" charset="0"/>
                          </a:rPr>
                          <m:t>)</m:t>
                        </m:r>
                      </m:e>
                    </m:nary>
                  </m:oMath>
                </a14:m>
                <a:r>
                  <a:rPr lang="it-IT" altLang="it-IT" dirty="0">
                    <a:solidFill>
                      <a:schemeClr val="bg1"/>
                    </a:solidFill>
                    <a:effectLst>
                      <a:outerShdw blurRad="38100" dist="38100" dir="2700000" algn="tl">
                        <a:srgbClr val="000000">
                          <a:alpha val="43137"/>
                        </a:srgbClr>
                      </a:outerShdw>
                    </a:effectLst>
                  </a:rPr>
                  <a:t>		   </a:t>
                </a:r>
                <a:r>
                  <a:rPr lang="it-IT" altLang="it-IT" dirty="0">
                    <a:solidFill>
                      <a:schemeClr val="bg1"/>
                    </a:solidFill>
                  </a:rPr>
                  <a:t>      	 	   						        </a:t>
                </a:r>
                <a:endParaRPr lang="it-IT" altLang="it-IT" sz="1800" dirty="0">
                  <a:solidFill>
                    <a:schemeClr val="bg1"/>
                  </a:solidFill>
                  <a:effectLst>
                    <a:outerShdw blurRad="38100" dist="38100" dir="2700000" algn="tl">
                      <a:srgbClr val="000000">
                        <a:alpha val="43137"/>
                      </a:srgbClr>
                    </a:outerShdw>
                  </a:effectLst>
                  <a:latin typeface="Berlin Sans FB" panose="020E0602020502020306" pitchFamily="34" charset="0"/>
                </a:endParaRPr>
              </a:p>
              <a:p>
                <a:pPr>
                  <a:spcAft>
                    <a:spcPts val="0"/>
                  </a:spcAft>
                  <a:buFont typeface="Wingdings" panose="05000000000000000000" pitchFamily="2" charset="2"/>
                  <a:buNone/>
                  <a:defRPr/>
                </a:pPr>
                <a:endParaRPr lang="it-IT" altLang="it-IT" sz="1600" dirty="0">
                  <a:solidFill>
                    <a:schemeClr val="bg1"/>
                  </a:solidFill>
                  <a:latin typeface="Berlin Sans FB" panose="020E0602020502020306" pitchFamily="34" charset="0"/>
                </a:endParaRPr>
              </a:p>
              <a:p>
                <a:pPr>
                  <a:spcAft>
                    <a:spcPts val="0"/>
                  </a:spcAft>
                  <a:buFont typeface="Wingdings" panose="05000000000000000000" pitchFamily="2" charset="2"/>
                  <a:buNone/>
                  <a:defRPr/>
                </a:pPr>
                <a:endParaRPr lang="it-IT" altLang="it-IT" sz="1600" dirty="0">
                  <a:solidFill>
                    <a:schemeClr val="bg1"/>
                  </a:solidFill>
                  <a:latin typeface="Berlin Sans FB" panose="020E0602020502020306" pitchFamily="34" charset="0"/>
                </a:endParaRPr>
              </a:p>
              <a:p>
                <a:pPr>
                  <a:spcAft>
                    <a:spcPts val="0"/>
                  </a:spcAft>
                  <a:buFont typeface="Wingdings" panose="05000000000000000000" pitchFamily="2" charset="2"/>
                  <a:buNone/>
                  <a:defRPr/>
                </a:pPr>
                <a:r>
                  <a:rPr lang="it-IT" altLang="it-IT" sz="1600" dirty="0">
                    <a:solidFill>
                      <a:schemeClr val="bg1"/>
                    </a:solidFill>
                    <a:latin typeface="Berlin Sans FB" panose="020E0602020502020306" pitchFamily="34" charset="0"/>
                  </a:rPr>
                  <a:t>Random </a:t>
                </a:r>
                <a:r>
                  <a:rPr lang="it-IT" altLang="it-IT" sz="1600" dirty="0" err="1">
                    <a:solidFill>
                      <a:schemeClr val="bg1"/>
                    </a:solidFill>
                    <a:latin typeface="Berlin Sans FB" panose="020E0602020502020306" pitchFamily="34" charset="0"/>
                  </a:rPr>
                  <a:t>Forest</a:t>
                </a:r>
                <a:r>
                  <a:rPr lang="it-IT" altLang="it-IT" sz="1600" dirty="0">
                    <a:solidFill>
                      <a:schemeClr val="bg1"/>
                    </a:solidFill>
                    <a:latin typeface="Berlin Sans FB" panose="020E0602020502020306" pitchFamily="34" charset="0"/>
                  </a:rPr>
                  <a:t> </a:t>
                </a:r>
                <a:r>
                  <a:rPr lang="it-IT" altLang="it-IT" sz="1600" dirty="0" err="1">
                    <a:solidFill>
                      <a:schemeClr val="bg1"/>
                    </a:solidFill>
                    <a:latin typeface="Berlin Sans FB" panose="020E0602020502020306" pitchFamily="34" charset="0"/>
                  </a:rPr>
                  <a:t>is</a:t>
                </a:r>
                <a:r>
                  <a:rPr lang="it-IT" altLang="it-IT" sz="1600" dirty="0">
                    <a:solidFill>
                      <a:schemeClr val="bg1"/>
                    </a:solidFill>
                    <a:latin typeface="Berlin Sans FB" panose="020E0602020502020306" pitchFamily="34" charset="0"/>
                  </a:rPr>
                  <a:t> </a:t>
                </a:r>
                <a:r>
                  <a:rPr lang="it-IT" altLang="it-IT" sz="1600" dirty="0" err="1">
                    <a:solidFill>
                      <a:schemeClr val="bg1"/>
                    </a:solidFill>
                    <a:latin typeface="Berlin Sans FB" panose="020E0602020502020306" pitchFamily="34" charset="0"/>
                  </a:rPr>
                  <a:t>based</a:t>
                </a:r>
                <a:r>
                  <a:rPr lang="it-IT" altLang="it-IT" sz="1600" dirty="0">
                    <a:solidFill>
                      <a:schemeClr val="bg1"/>
                    </a:solidFill>
                    <a:latin typeface="Berlin Sans FB" panose="020E0602020502020306" pitchFamily="34" charset="0"/>
                  </a:rPr>
                  <a:t> on ensemble </a:t>
                </a:r>
                <a:r>
                  <a:rPr lang="it-IT" altLang="it-IT" sz="1600" dirty="0" err="1">
                    <a:solidFill>
                      <a:schemeClr val="bg1"/>
                    </a:solidFill>
                    <a:latin typeface="Berlin Sans FB" panose="020E0602020502020306" pitchFamily="34" charset="0"/>
                  </a:rPr>
                  <a:t>approach</a:t>
                </a:r>
                <a:r>
                  <a:rPr lang="it-IT" altLang="it-IT" sz="1600" dirty="0">
                    <a:solidFill>
                      <a:schemeClr val="bg1"/>
                    </a:solidFill>
                    <a:latin typeface="Berlin Sans FB" panose="020E0602020502020306" pitchFamily="34" charset="0"/>
                  </a:rPr>
                  <a:t>: </a:t>
                </a:r>
              </a:p>
              <a:p>
                <a:pPr>
                  <a:spcAft>
                    <a:spcPts val="0"/>
                  </a:spcAft>
                  <a:buFont typeface="Wingdings" panose="05000000000000000000" pitchFamily="2" charset="2"/>
                  <a:buNone/>
                  <a:defRPr/>
                </a:pPr>
                <a:r>
                  <a:rPr lang="it-IT" altLang="it-IT" sz="1600" dirty="0" err="1">
                    <a:solidFill>
                      <a:schemeClr val="bg1"/>
                    </a:solidFill>
                    <a:latin typeface="Berlin Sans FB" panose="020E0602020502020306" pitchFamily="34" charset="0"/>
                  </a:rPr>
                  <a:t>It</a:t>
                </a:r>
                <a:r>
                  <a:rPr lang="it-IT" altLang="it-IT" sz="1600" dirty="0">
                    <a:solidFill>
                      <a:schemeClr val="bg1"/>
                    </a:solidFill>
                    <a:latin typeface="Berlin Sans FB" panose="020E0602020502020306" pitchFamily="34" charset="0"/>
                  </a:rPr>
                  <a:t> combines the </a:t>
                </a:r>
                <a:r>
                  <a:rPr lang="it-IT" altLang="it-IT" sz="1600" dirty="0" err="1">
                    <a:solidFill>
                      <a:schemeClr val="bg1"/>
                    </a:solidFill>
                    <a:latin typeface="Berlin Sans FB" panose="020E0602020502020306" pitchFamily="34" charset="0"/>
                  </a:rPr>
                  <a:t>predictions</a:t>
                </a:r>
                <a:r>
                  <a:rPr lang="it-IT" altLang="it-IT" sz="1600" dirty="0">
                    <a:solidFill>
                      <a:schemeClr val="bg1"/>
                    </a:solidFill>
                    <a:latin typeface="Berlin Sans FB" panose="020E0602020502020306" pitchFamily="34" charset="0"/>
                  </a:rPr>
                  <a:t> from multiple </a:t>
                </a:r>
                <a:r>
                  <a:rPr lang="it-IT" altLang="it-IT" sz="1600" dirty="0" err="1">
                    <a:solidFill>
                      <a:schemeClr val="bg1"/>
                    </a:solidFill>
                    <a:latin typeface="Berlin Sans FB" panose="020E0602020502020306" pitchFamily="34" charset="0"/>
                  </a:rPr>
                  <a:t>decision</a:t>
                </a:r>
                <a:r>
                  <a:rPr lang="it-IT" altLang="it-IT" sz="1600" dirty="0">
                    <a:solidFill>
                      <a:schemeClr val="bg1"/>
                    </a:solidFill>
                    <a:latin typeface="Berlin Sans FB" panose="020E0602020502020306" pitchFamily="34" charset="0"/>
                  </a:rPr>
                  <a:t> </a:t>
                </a:r>
              </a:p>
              <a:p>
                <a:pPr>
                  <a:spcAft>
                    <a:spcPts val="0"/>
                  </a:spcAft>
                  <a:buFont typeface="Wingdings" panose="05000000000000000000" pitchFamily="2" charset="2"/>
                  <a:buNone/>
                  <a:defRPr/>
                </a:pPr>
                <a:r>
                  <a:rPr lang="it-IT" altLang="it-IT" sz="1600" dirty="0" err="1">
                    <a:solidFill>
                      <a:schemeClr val="bg1"/>
                    </a:solidFill>
                    <a:latin typeface="Berlin Sans FB" panose="020E0602020502020306" pitchFamily="34" charset="0"/>
                  </a:rPr>
                  <a:t>trees</a:t>
                </a:r>
                <a:r>
                  <a:rPr lang="it-IT" altLang="it-IT" sz="1600" dirty="0">
                    <a:solidFill>
                      <a:schemeClr val="bg1"/>
                    </a:solidFill>
                    <a:latin typeface="Berlin Sans FB" panose="020E0602020502020306" pitchFamily="34" charset="0"/>
                  </a:rPr>
                  <a:t> </a:t>
                </a:r>
                <a:r>
                  <a:rPr lang="it-IT" altLang="it-IT" sz="1600" dirty="0" err="1">
                    <a:solidFill>
                      <a:schemeClr val="bg1"/>
                    </a:solidFill>
                    <a:latin typeface="Berlin Sans FB" panose="020E0602020502020306" pitchFamily="34" charset="0"/>
                  </a:rPr>
                  <a:t>together</a:t>
                </a:r>
                <a:r>
                  <a:rPr lang="it-IT" altLang="it-IT" sz="1600" dirty="0">
                    <a:solidFill>
                      <a:schemeClr val="bg1"/>
                    </a:solidFill>
                    <a:latin typeface="Berlin Sans FB" panose="020E0602020502020306" pitchFamily="34" charset="0"/>
                  </a:rPr>
                  <a:t> to make more accurate </a:t>
                </a:r>
                <a:r>
                  <a:rPr lang="it-IT" altLang="it-IT" sz="1600" dirty="0" err="1">
                    <a:solidFill>
                      <a:schemeClr val="bg1"/>
                    </a:solidFill>
                    <a:latin typeface="Berlin Sans FB" panose="020E0602020502020306" pitchFamily="34" charset="0"/>
                  </a:rPr>
                  <a:t>prediction</a:t>
                </a:r>
                <a:r>
                  <a:rPr lang="it-IT" altLang="it-IT" sz="1600" dirty="0">
                    <a:solidFill>
                      <a:schemeClr val="bg1"/>
                    </a:solidFill>
                    <a:latin typeface="Berlin Sans FB" panose="020E0602020502020306" pitchFamily="34" charset="0"/>
                  </a:rPr>
                  <a:t> </a:t>
                </a:r>
              </a:p>
              <a:p>
                <a:pPr>
                  <a:spcAft>
                    <a:spcPts val="0"/>
                  </a:spcAft>
                  <a:buFont typeface="Wingdings" panose="05000000000000000000" pitchFamily="2" charset="2"/>
                  <a:buNone/>
                  <a:defRPr/>
                </a:pPr>
                <a:r>
                  <a:rPr lang="it-IT" altLang="it-IT" sz="1600" dirty="0" err="1">
                    <a:solidFill>
                      <a:schemeClr val="bg1"/>
                    </a:solidFill>
                    <a:latin typeface="Berlin Sans FB" panose="020E0602020502020306" pitchFamily="34" charset="0"/>
                  </a:rPr>
                  <a:t>than</a:t>
                </a:r>
                <a:r>
                  <a:rPr lang="it-IT" altLang="it-IT" sz="1600" dirty="0">
                    <a:solidFill>
                      <a:schemeClr val="bg1"/>
                    </a:solidFill>
                    <a:latin typeface="Berlin Sans FB" panose="020E0602020502020306" pitchFamily="34" charset="0"/>
                  </a:rPr>
                  <a:t> the </a:t>
                </a:r>
                <a:r>
                  <a:rPr lang="it-IT" altLang="it-IT" sz="1600" dirty="0" err="1">
                    <a:solidFill>
                      <a:schemeClr val="bg1"/>
                    </a:solidFill>
                    <a:latin typeface="Berlin Sans FB" panose="020E0602020502020306" pitchFamily="34" charset="0"/>
                  </a:rPr>
                  <a:t>individual</a:t>
                </a:r>
                <a:r>
                  <a:rPr lang="it-IT" altLang="it-IT" sz="1600" dirty="0">
                    <a:solidFill>
                      <a:schemeClr val="bg1"/>
                    </a:solidFill>
                    <a:latin typeface="Berlin Sans FB" panose="020E0602020502020306" pitchFamily="34" charset="0"/>
                  </a:rPr>
                  <a:t> model. </a:t>
                </a:r>
              </a:p>
              <a:p>
                <a:pPr>
                  <a:lnSpc>
                    <a:spcPct val="100000"/>
                  </a:lnSpc>
                  <a:spcBef>
                    <a:spcPts val="0"/>
                  </a:spcBef>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It starts creating multiple copies of the original </a:t>
                </a:r>
              </a:p>
              <a:p>
                <a:pPr>
                  <a:lnSpc>
                    <a:spcPct val="100000"/>
                  </a:lnSpc>
                  <a:spcBef>
                    <a:spcPts val="0"/>
                  </a:spcBef>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training data set using the bootstrap, ﬁtting </a:t>
                </a:r>
              </a:p>
              <a:p>
                <a:pPr>
                  <a:lnSpc>
                    <a:spcPct val="100000"/>
                  </a:lnSpc>
                  <a:spcBef>
                    <a:spcPts val="0"/>
                  </a:spcBef>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decorrelated decision tree to each </a:t>
                </a:r>
              </a:p>
              <a:p>
                <a:pPr>
                  <a:lnSpc>
                    <a:spcPct val="100000"/>
                  </a:lnSpc>
                  <a:spcBef>
                    <a:spcPts val="0"/>
                  </a:spcBef>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copy, and then combining all of the trees in </a:t>
                </a:r>
              </a:p>
              <a:p>
                <a:pPr>
                  <a:lnSpc>
                    <a:spcPct val="100000"/>
                  </a:lnSpc>
                  <a:spcBef>
                    <a:spcPts val="0"/>
                  </a:spcBef>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order to create a single predictive model. </a:t>
                </a:r>
              </a:p>
              <a:p>
                <a:pPr>
                  <a:spcAft>
                    <a:spcPts val="0"/>
                  </a:spcAft>
                  <a:buFont typeface="Wingdings" panose="05000000000000000000" pitchFamily="2" charset="2"/>
                  <a:buNone/>
                  <a:defRPr/>
                </a:pPr>
                <a:endParaRPr lang="it-IT" altLang="it-IT" sz="1600" dirty="0">
                  <a:solidFill>
                    <a:schemeClr val="bg1"/>
                  </a:solidFill>
                  <a:latin typeface="Berlin Sans FB" panose="020E0602020502020306" pitchFamily="34" charset="0"/>
                </a:endParaRPr>
              </a:p>
              <a:p>
                <a:pPr>
                  <a:spcAft>
                    <a:spcPts val="0"/>
                  </a:spcAft>
                  <a:buFont typeface="Wingdings" panose="05000000000000000000" pitchFamily="2" charset="2"/>
                  <a:buNone/>
                  <a:defRPr/>
                </a:pPr>
                <a:endParaRPr lang="it-IT" altLang="it-IT" sz="1600" dirty="0">
                  <a:solidFill>
                    <a:schemeClr val="bg1"/>
                  </a:solidFill>
                  <a:latin typeface="Berlin Sans FB" panose="020E0602020502020306" pitchFamily="34" charset="0"/>
                </a:endParaRPr>
              </a:p>
              <a:p>
                <a:pPr>
                  <a:spcAft>
                    <a:spcPts val="0"/>
                  </a:spcAft>
                  <a:buFont typeface="Wingdings" panose="05000000000000000000" pitchFamily="2" charset="2"/>
                  <a:buNone/>
                  <a:defRPr/>
                </a:pPr>
                <a:endParaRPr lang="en-US" altLang="it-IT" sz="1600" dirty="0">
                  <a:solidFill>
                    <a:schemeClr val="bg1"/>
                  </a:solidFill>
                </a:endParaRPr>
              </a:p>
              <a:p>
                <a:pPr>
                  <a:spcAft>
                    <a:spcPts val="0"/>
                  </a:spcAft>
                  <a:buFont typeface="Wingdings" panose="05000000000000000000" pitchFamily="2" charset="2"/>
                  <a:buNone/>
                  <a:defRPr/>
                </a:pPr>
                <a:endParaRPr lang="it-IT" altLang="it-IT" sz="1600" dirty="0">
                  <a:solidFill>
                    <a:schemeClr val="bg1"/>
                  </a:solidFill>
                </a:endParaRPr>
              </a:p>
              <a:p>
                <a:pPr marL="0" indent="0">
                  <a:buFont typeface="Arial"/>
                  <a:buNone/>
                </a:pPr>
                <a:endParaRPr lang="it-IT" dirty="0">
                  <a:solidFill>
                    <a:schemeClr val="bg1"/>
                  </a:solidFill>
                </a:endParaRPr>
              </a:p>
            </p:txBody>
          </p:sp>
        </mc:Choice>
        <mc:Fallback>
          <p:sp>
            <p:nvSpPr>
              <p:cNvPr id="4" name="Segnaposto contenuto 2">
                <a:extLst>
                  <a:ext uri="{FF2B5EF4-FFF2-40B4-BE49-F238E27FC236}">
                    <a16:creationId xmlns:a16="http://schemas.microsoft.com/office/drawing/2014/main" id="{9E10FCDE-6919-4C94-8008-6C9B4E4C3130}"/>
                  </a:ext>
                </a:extLst>
              </p:cNvPr>
              <p:cNvSpPr txBox="1">
                <a:spLocks noRot="1" noChangeAspect="1" noMove="1" noResize="1" noEditPoints="1" noAdjustHandles="1" noChangeArrowheads="1" noChangeShapeType="1" noTextEdit="1"/>
              </p:cNvSpPr>
              <p:nvPr/>
            </p:nvSpPr>
            <p:spPr>
              <a:xfrm>
                <a:off x="254000" y="421715"/>
                <a:ext cx="8679543" cy="4317200"/>
              </a:xfrm>
              <a:prstGeom prst="rect">
                <a:avLst/>
              </a:prstGeom>
              <a:blipFill>
                <a:blip r:embed="rId2"/>
                <a:stretch>
                  <a:fillRect l="-211" t="-565"/>
                </a:stretch>
              </a:blipFill>
            </p:spPr>
            <p:txBody>
              <a:bodyPr/>
              <a:lstStyle/>
              <a:p>
                <a:r>
                  <a:rPr lang="en-GB">
                    <a:noFill/>
                  </a:rPr>
                  <a:t> </a:t>
                </a:r>
              </a:p>
            </p:txBody>
          </p:sp>
        </mc:Fallback>
      </mc:AlternateContent>
      <p:pic>
        <p:nvPicPr>
          <p:cNvPr id="2050" name="Picture 2" descr="decision-forest">
            <a:extLst>
              <a:ext uri="{FF2B5EF4-FFF2-40B4-BE49-F238E27FC236}">
                <a16:creationId xmlns:a16="http://schemas.microsoft.com/office/drawing/2014/main" id="{60EEB7E7-7E23-41E2-A79F-4C7E70ED6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4862" y="1836057"/>
            <a:ext cx="3876880" cy="27588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F57F1A54-AF20-45BF-A18E-9061A0808F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920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A233935F-CBC4-4CD1-A406-723D37678A86}"/>
              </a:ext>
            </a:extLst>
          </p:cNvPr>
          <p:cNvPicPr>
            <a:picLocks noChangeAspect="1"/>
          </p:cNvPicPr>
          <p:nvPr/>
        </p:nvPicPr>
        <p:blipFill>
          <a:blip r:embed="rId2"/>
          <a:stretch>
            <a:fillRect/>
          </a:stretch>
        </p:blipFill>
        <p:spPr>
          <a:xfrm>
            <a:off x="5323446" y="1670627"/>
            <a:ext cx="3661721" cy="2630181"/>
          </a:xfrm>
          <a:prstGeom prst="rect">
            <a:avLst/>
          </a:prstGeom>
        </p:spPr>
      </p:pic>
      <p:sp>
        <p:nvSpPr>
          <p:cNvPr id="3" name="CasellaDiTesto 2">
            <a:extLst>
              <a:ext uri="{FF2B5EF4-FFF2-40B4-BE49-F238E27FC236}">
                <a16:creationId xmlns:a16="http://schemas.microsoft.com/office/drawing/2014/main" id="{19F0FC6A-AB09-438E-9FB6-D96DAF84EFCF}"/>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Gradient</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Boosting</a:t>
            </a:r>
            <a:r>
              <a:rPr lang="it-IT" sz="2400" dirty="0">
                <a:solidFill>
                  <a:srgbClr val="00B050"/>
                </a:solidFill>
                <a:latin typeface="Bernard MT Condensed" panose="02050806060905020404" pitchFamily="18" charset="0"/>
              </a:rPr>
              <a:t> Machine (GBM)</a:t>
            </a:r>
          </a:p>
        </p:txBody>
      </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9E10FCDE-6919-4C94-8008-6C9B4E4C3130}"/>
                  </a:ext>
                </a:extLst>
              </p:cNvPr>
              <p:cNvSpPr txBox="1">
                <a:spLocks/>
              </p:cNvSpPr>
              <p:nvPr/>
            </p:nvSpPr>
            <p:spPr>
              <a:xfrm>
                <a:off x="254000" y="421715"/>
                <a:ext cx="8679543" cy="4317200"/>
              </a:xfrm>
              <a:prstGeom prst="rect">
                <a:avLst/>
              </a:prstGeom>
            </p:spPr>
            <p:txBody>
              <a:bodyPr>
                <a:normAutofit/>
              </a:bodyPr>
              <a:lst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a:lstStyle>
              <a:p>
                <a:pPr algn="just">
                  <a:buFont typeface="Arial"/>
                  <a:buNone/>
                </a:pPr>
                <a:r>
                  <a:rPr lang="it-IT" altLang="it-IT" dirty="0">
                    <a:solidFill>
                      <a:schemeClr val="bg1"/>
                    </a:solidFill>
                  </a:rPr>
                  <a:t>		    		     						 </a:t>
                </a:r>
                <a:endParaRPr lang="it-IT" i="1" dirty="0">
                  <a:solidFill>
                    <a:schemeClr val="bg1"/>
                  </a:solidFill>
                  <a:latin typeface="Cambria Math" panose="02040503050406030204" pitchFamily="18" charset="0"/>
                </a:endParaRPr>
              </a:p>
              <a:p>
                <a:pPr algn="just">
                  <a:buFont typeface="Arial"/>
                  <a:buNone/>
                </a:pPr>
                <a14:m>
                  <m:oMathPara xmlns:m="http://schemas.openxmlformats.org/officeDocument/2006/math">
                    <m:oMathParaPr>
                      <m:jc m:val="centerGroup"/>
                    </m:oMathParaPr>
                    <m:oMath xmlns:m="http://schemas.openxmlformats.org/officeDocument/2006/math">
                      <m:acc>
                        <m:accPr>
                          <m:chr m:val="̂"/>
                          <m:ctrlPr>
                            <a:rPr lang="it-IT" i="1">
                              <a:solidFill>
                                <a:schemeClr val="bg1"/>
                              </a:solidFill>
                              <a:latin typeface="Cambria Math" panose="02040503050406030204" pitchFamily="18" charset="0"/>
                            </a:rPr>
                          </m:ctrlPr>
                        </m:accPr>
                        <m:e>
                          <m:r>
                            <a:rPr lang="it-IT" i="1">
                              <a:solidFill>
                                <a:schemeClr val="bg1"/>
                              </a:solidFill>
                              <a:latin typeface="Cambria Math" panose="02040503050406030204" pitchFamily="18" charset="0"/>
                            </a:rPr>
                            <m:t>𝑓</m:t>
                          </m:r>
                        </m:e>
                      </m:acc>
                      <m:d>
                        <m:dPr>
                          <m:ctrlPr>
                            <a:rPr lang="it-IT" i="1">
                              <a:solidFill>
                                <a:schemeClr val="bg1"/>
                              </a:solidFill>
                              <a:latin typeface="Cambria Math" panose="02040503050406030204" pitchFamily="18" charset="0"/>
                            </a:rPr>
                          </m:ctrlPr>
                        </m:dPr>
                        <m:e>
                          <m:r>
                            <a:rPr lang="it-IT" i="1">
                              <a:solidFill>
                                <a:schemeClr val="bg1"/>
                              </a:solidFill>
                              <a:latin typeface="Cambria Math" panose="02040503050406030204" pitchFamily="18" charset="0"/>
                            </a:rPr>
                            <m:t>𝑥</m:t>
                          </m:r>
                        </m:e>
                      </m:d>
                      <m:r>
                        <a:rPr lang="it-IT" i="1">
                          <a:solidFill>
                            <a:schemeClr val="bg1"/>
                          </a:solidFill>
                          <a:latin typeface="Cambria Math" panose="02040503050406030204" pitchFamily="18" charset="0"/>
                        </a:rPr>
                        <m:t>=</m:t>
                      </m:r>
                      <m:nary>
                        <m:naryPr>
                          <m:chr m:val="∑"/>
                          <m:limLoc m:val="subSup"/>
                          <m:ctrlPr>
                            <a:rPr lang="it-IT" i="1">
                              <a:solidFill>
                                <a:schemeClr val="bg1"/>
                              </a:solidFill>
                              <a:latin typeface="Cambria Math" panose="02040503050406030204" pitchFamily="18" charset="0"/>
                            </a:rPr>
                          </m:ctrlPr>
                        </m:naryPr>
                        <m:sub>
                          <m:r>
                            <a:rPr lang="it-IT" i="1">
                              <a:solidFill>
                                <a:schemeClr val="bg1"/>
                              </a:solidFill>
                              <a:latin typeface="Cambria Math" panose="02040503050406030204" pitchFamily="18" charset="0"/>
                            </a:rPr>
                            <m:t>𝑏</m:t>
                          </m:r>
                          <m:r>
                            <a:rPr lang="it-IT" i="1">
                              <a:solidFill>
                                <a:schemeClr val="bg1"/>
                              </a:solidFill>
                              <a:latin typeface="Cambria Math" panose="02040503050406030204" pitchFamily="18" charset="0"/>
                            </a:rPr>
                            <m:t>=1</m:t>
                          </m:r>
                        </m:sub>
                        <m:sup>
                          <m:r>
                            <a:rPr lang="it-IT" i="1">
                              <a:solidFill>
                                <a:schemeClr val="bg1"/>
                              </a:solidFill>
                              <a:latin typeface="Cambria Math" panose="02040503050406030204" pitchFamily="18" charset="0"/>
                            </a:rPr>
                            <m:t>𝐵</m:t>
                          </m:r>
                        </m:sup>
                        <m:e>
                          <m:r>
                            <a:rPr lang="it-IT" i="1">
                              <a:solidFill>
                                <a:schemeClr val="bg1"/>
                              </a:solidFill>
                              <a:latin typeface="Cambria Math" panose="02040503050406030204" pitchFamily="18" charset="0"/>
                            </a:rPr>
                            <m:t>𝜆</m:t>
                          </m:r>
                          <m:sSup>
                            <m:sSupPr>
                              <m:ctrlPr>
                                <a:rPr lang="it-IT" i="1">
                                  <a:solidFill>
                                    <a:schemeClr val="bg1"/>
                                  </a:solidFill>
                                  <a:latin typeface="Cambria Math" panose="02040503050406030204" pitchFamily="18" charset="0"/>
                                </a:rPr>
                              </m:ctrlPr>
                            </m:sSupPr>
                            <m:e>
                              <m:acc>
                                <m:accPr>
                                  <m:chr m:val="̂"/>
                                  <m:ctrlPr>
                                    <a:rPr lang="it-IT" i="1">
                                      <a:solidFill>
                                        <a:schemeClr val="bg1"/>
                                      </a:solidFill>
                                      <a:latin typeface="Cambria Math" panose="02040503050406030204" pitchFamily="18" charset="0"/>
                                    </a:rPr>
                                  </m:ctrlPr>
                                </m:accPr>
                                <m:e>
                                  <m:r>
                                    <a:rPr lang="it-IT" i="1">
                                      <a:solidFill>
                                        <a:schemeClr val="bg1"/>
                                      </a:solidFill>
                                      <a:latin typeface="Cambria Math" panose="02040503050406030204" pitchFamily="18" charset="0"/>
                                    </a:rPr>
                                    <m:t>𝑓</m:t>
                                  </m:r>
                                </m:e>
                              </m:acc>
                            </m:e>
                            <m:sup>
                              <m:r>
                                <a:rPr lang="it-IT" i="1">
                                  <a:solidFill>
                                    <a:schemeClr val="bg1"/>
                                  </a:solidFill>
                                  <a:latin typeface="Cambria Math" panose="02040503050406030204" pitchFamily="18" charset="0"/>
                                </a:rPr>
                                <m:t>𝑏</m:t>
                              </m:r>
                            </m:sup>
                          </m:sSup>
                          <m:r>
                            <a:rPr lang="it-IT" i="1">
                              <a:solidFill>
                                <a:schemeClr val="bg1"/>
                              </a:solidFill>
                              <a:latin typeface="Cambria Math" panose="02040503050406030204" pitchFamily="18" charset="0"/>
                            </a:rPr>
                            <m:t>(</m:t>
                          </m:r>
                          <m:r>
                            <a:rPr lang="it-IT" i="1">
                              <a:solidFill>
                                <a:schemeClr val="bg1"/>
                              </a:solidFill>
                              <a:latin typeface="Cambria Math" panose="02040503050406030204" pitchFamily="18" charset="0"/>
                            </a:rPr>
                            <m:t>𝑥</m:t>
                          </m:r>
                          <m:r>
                            <a:rPr lang="it-IT" i="1">
                              <a:solidFill>
                                <a:schemeClr val="bg1"/>
                              </a:solidFill>
                              <a:latin typeface="Cambria Math" panose="02040503050406030204" pitchFamily="18" charset="0"/>
                            </a:rPr>
                            <m:t>)</m:t>
                          </m:r>
                        </m:e>
                      </m:nary>
                    </m:oMath>
                  </m:oMathPara>
                </a14:m>
                <a:endParaRPr lang="it-IT" altLang="it-IT" dirty="0">
                  <a:solidFill>
                    <a:schemeClr val="bg1"/>
                  </a:solidFill>
                </a:endParaRPr>
              </a:p>
              <a:p>
                <a:pPr algn="just">
                  <a:buFont typeface="Wingdings" panose="05000000000000000000" pitchFamily="2" charset="2"/>
                  <a:buNone/>
                </a:pPr>
                <a:r>
                  <a:rPr lang="it-IT" altLang="it-IT" dirty="0">
                    <a:solidFill>
                      <a:schemeClr val="bg1"/>
                    </a:solidFill>
                    <a:effectLst>
                      <a:outerShdw blurRad="38100" dist="38100" dir="2700000" algn="tl">
                        <a:srgbClr val="000000">
                          <a:alpha val="43137"/>
                        </a:srgbClr>
                      </a:outerShdw>
                    </a:effectLst>
                  </a:rPr>
                  <a:t>		   </a:t>
                </a:r>
                <a:r>
                  <a:rPr lang="it-IT" altLang="it-IT" dirty="0">
                    <a:solidFill>
                      <a:schemeClr val="bg1"/>
                    </a:solidFill>
                  </a:rPr>
                  <a:t>      	 	   						</a:t>
                </a:r>
                <a:endParaRPr lang="it-IT" altLang="it-IT" sz="1800" dirty="0">
                  <a:solidFill>
                    <a:schemeClr val="bg1"/>
                  </a:solidFill>
                  <a:effectLst>
                    <a:outerShdw blurRad="38100" dist="38100" dir="2700000" algn="tl">
                      <a:srgbClr val="000000">
                        <a:alpha val="43137"/>
                      </a:srgbClr>
                    </a:outerShdw>
                  </a:effectLst>
                  <a:latin typeface="Berlin Sans FB" panose="020E0602020502020306" pitchFamily="34" charset="0"/>
                </a:endParaRPr>
              </a:p>
              <a:p>
                <a:pPr>
                  <a:spcAft>
                    <a:spcPts val="0"/>
                  </a:spcAft>
                  <a:buFont typeface="Wingdings" panose="05000000000000000000" pitchFamily="2" charset="2"/>
                  <a:buNone/>
                  <a:defRPr/>
                </a:pPr>
                <a:endParaRPr lang="it-IT" altLang="it-IT" sz="1600" dirty="0">
                  <a:solidFill>
                    <a:schemeClr val="bg1"/>
                  </a:solidFill>
                  <a:latin typeface="Berlin Sans FB" panose="020E0602020502020306" pitchFamily="34" charset="0"/>
                </a:endParaRPr>
              </a:p>
              <a:p>
                <a:pPr>
                  <a:spcAft>
                    <a:spcPts val="0"/>
                  </a:spcAft>
                  <a:buFont typeface="Wingdings" panose="05000000000000000000" pitchFamily="2" charset="2"/>
                  <a:buNone/>
                  <a:defRPr/>
                </a:pPr>
                <a:r>
                  <a:rPr lang="it-IT" altLang="it-IT" sz="1600" dirty="0" err="1">
                    <a:solidFill>
                      <a:schemeClr val="bg1"/>
                    </a:solidFill>
                    <a:latin typeface="Berlin Sans FB" panose="020E0602020502020306" pitchFamily="34" charset="0"/>
                  </a:rPr>
                  <a:t>Boosting</a:t>
                </a:r>
                <a:r>
                  <a:rPr lang="it-IT" altLang="it-IT" sz="1600" dirty="0">
                    <a:solidFill>
                      <a:schemeClr val="bg1"/>
                    </a:solidFill>
                    <a:latin typeface="Berlin Sans FB" panose="020E0602020502020306" pitchFamily="34" charset="0"/>
                  </a:rPr>
                  <a:t> </a:t>
                </a:r>
                <a:r>
                  <a:rPr lang="en-US" altLang="it-IT" sz="1600" dirty="0">
                    <a:solidFill>
                      <a:schemeClr val="bg1"/>
                    </a:solidFill>
                    <a:latin typeface="Berlin Sans FB" panose="020E0602020502020306" pitchFamily="34" charset="0"/>
                  </a:rPr>
                  <a:t>is an iterative statistical method </a:t>
                </a:r>
              </a:p>
              <a:p>
                <a:pPr>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that combines many weak learners </a:t>
                </a:r>
              </a:p>
              <a:p>
                <a:pPr>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into one powerful predictor.</a:t>
                </a:r>
              </a:p>
              <a:p>
                <a:pPr>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Trees are grown sequentially: each tree is grown using </a:t>
                </a:r>
              </a:p>
              <a:p>
                <a:pPr>
                  <a:spcAft>
                    <a:spcPts val="0"/>
                  </a:spcAft>
                  <a:buFont typeface="Wingdings" panose="05000000000000000000" pitchFamily="2" charset="2"/>
                  <a:buNone/>
                  <a:defRPr/>
                </a:pPr>
                <a:r>
                  <a:rPr lang="en-US" altLang="it-IT" sz="1600" dirty="0">
                    <a:solidFill>
                      <a:schemeClr val="bg1"/>
                    </a:solidFill>
                    <a:latin typeface="Berlin Sans FB" panose="020E0602020502020306" pitchFamily="34" charset="0"/>
                  </a:rPr>
                  <a:t>information from previously grown trees.</a:t>
                </a:r>
              </a:p>
              <a:p>
                <a:pPr>
                  <a:spcAft>
                    <a:spcPts val="0"/>
                  </a:spcAft>
                  <a:buFont typeface="Wingdings" panose="05000000000000000000" pitchFamily="2" charset="2"/>
                  <a:buNone/>
                  <a:defRPr/>
                </a:pPr>
                <a:r>
                  <a:rPr lang="en-US" sz="1600" dirty="0">
                    <a:solidFill>
                      <a:schemeClr val="bg1"/>
                    </a:solidFill>
                    <a:latin typeface="Berlin Sans FB" panose="020E0602020502020306" pitchFamily="34" charset="0"/>
                  </a:rPr>
                  <a:t>This is done by building a model from the training data, </a:t>
                </a:r>
              </a:p>
              <a:p>
                <a:pPr>
                  <a:spcAft>
                    <a:spcPts val="0"/>
                  </a:spcAft>
                  <a:buFont typeface="Wingdings" panose="05000000000000000000" pitchFamily="2" charset="2"/>
                  <a:buNone/>
                  <a:defRPr/>
                </a:pPr>
                <a:r>
                  <a:rPr lang="en-US" sz="1600" dirty="0">
                    <a:solidFill>
                      <a:schemeClr val="bg1"/>
                    </a:solidFill>
                    <a:latin typeface="Berlin Sans FB" panose="020E0602020502020306" pitchFamily="34" charset="0"/>
                  </a:rPr>
                  <a:t>then adding new models to correct the errors made by</a:t>
                </a:r>
              </a:p>
              <a:p>
                <a:pPr>
                  <a:spcAft>
                    <a:spcPts val="0"/>
                  </a:spcAft>
                  <a:buFont typeface="Wingdings" panose="05000000000000000000" pitchFamily="2" charset="2"/>
                  <a:buNone/>
                  <a:defRPr/>
                </a:pPr>
                <a:r>
                  <a:rPr lang="en-US" sz="1600" dirty="0">
                    <a:solidFill>
                      <a:schemeClr val="bg1"/>
                    </a:solidFill>
                    <a:latin typeface="Berlin Sans FB" panose="020E0602020502020306" pitchFamily="34" charset="0"/>
                  </a:rPr>
                  <a:t>existing models. Models are added sequentially until </a:t>
                </a:r>
              </a:p>
              <a:p>
                <a:pPr>
                  <a:spcAft>
                    <a:spcPts val="0"/>
                  </a:spcAft>
                  <a:buFont typeface="Wingdings" panose="05000000000000000000" pitchFamily="2" charset="2"/>
                  <a:buNone/>
                  <a:defRPr/>
                </a:pPr>
                <a:r>
                  <a:rPr lang="en-US" sz="1600" dirty="0">
                    <a:solidFill>
                      <a:schemeClr val="bg1"/>
                    </a:solidFill>
                    <a:latin typeface="Berlin Sans FB" panose="020E0602020502020306" pitchFamily="34" charset="0"/>
                  </a:rPr>
                  <a:t>no further improvements can be made. (Additive training)</a:t>
                </a:r>
              </a:p>
              <a:p>
                <a:pPr>
                  <a:spcAft>
                    <a:spcPts val="0"/>
                  </a:spcAft>
                  <a:buFont typeface="Wingdings" panose="05000000000000000000" pitchFamily="2" charset="2"/>
                  <a:buNone/>
                  <a:defRPr/>
                </a:pPr>
                <a:r>
                  <a:rPr lang="en-US" sz="1600" dirty="0">
                    <a:solidFill>
                      <a:schemeClr val="bg1"/>
                    </a:solidFill>
                    <a:latin typeface="Berlin Sans FB" panose="020E0602020502020306" pitchFamily="34" charset="0"/>
                  </a:rPr>
                  <a:t>In each stage, is introduced a weak learner to compensate </a:t>
                </a:r>
              </a:p>
              <a:p>
                <a:pPr>
                  <a:spcAft>
                    <a:spcPts val="0"/>
                  </a:spcAft>
                  <a:buFont typeface="Wingdings" panose="05000000000000000000" pitchFamily="2" charset="2"/>
                  <a:buNone/>
                  <a:defRPr/>
                </a:pPr>
                <a:r>
                  <a:rPr lang="en-US" sz="1600" dirty="0">
                    <a:solidFill>
                      <a:schemeClr val="bg1"/>
                    </a:solidFill>
                    <a:latin typeface="Berlin Sans FB" panose="020E0602020502020306" pitchFamily="34" charset="0"/>
                  </a:rPr>
                  <a:t>the shortcomings of existing weak learner</a:t>
                </a:r>
                <a:r>
                  <a:rPr lang="en-US" sz="1600" dirty="0">
                    <a:solidFill>
                      <a:schemeClr val="bg1"/>
                    </a:solidFill>
                  </a:rPr>
                  <a:t>.</a:t>
                </a:r>
              </a:p>
              <a:p>
                <a:pPr>
                  <a:spcAft>
                    <a:spcPts val="0"/>
                  </a:spcAft>
                  <a:buFont typeface="Wingdings" panose="05000000000000000000" pitchFamily="2" charset="2"/>
                  <a:buNone/>
                  <a:defRPr/>
                </a:pPr>
                <a:endParaRPr lang="en-US" altLang="it-IT" sz="1600" dirty="0">
                  <a:solidFill>
                    <a:schemeClr val="bg1"/>
                  </a:solidFill>
                </a:endParaRPr>
              </a:p>
              <a:p>
                <a:pPr>
                  <a:spcAft>
                    <a:spcPts val="0"/>
                  </a:spcAft>
                  <a:buFont typeface="Wingdings" panose="05000000000000000000" pitchFamily="2" charset="2"/>
                  <a:buNone/>
                  <a:defRPr/>
                </a:pPr>
                <a:endParaRPr lang="it-IT" altLang="it-IT" sz="1600" dirty="0">
                  <a:solidFill>
                    <a:schemeClr val="bg1"/>
                  </a:solidFill>
                </a:endParaRPr>
              </a:p>
              <a:p>
                <a:pPr marL="0" indent="0">
                  <a:buFont typeface="Arial"/>
                  <a:buNone/>
                </a:pPr>
                <a:endParaRPr lang="it-IT" dirty="0">
                  <a:solidFill>
                    <a:schemeClr val="bg1"/>
                  </a:solidFill>
                </a:endParaRPr>
              </a:p>
            </p:txBody>
          </p:sp>
        </mc:Choice>
        <mc:Fallback xmlns="">
          <p:sp>
            <p:nvSpPr>
              <p:cNvPr id="4" name="Segnaposto contenuto 2">
                <a:extLst>
                  <a:ext uri="{FF2B5EF4-FFF2-40B4-BE49-F238E27FC236}">
                    <a16:creationId xmlns:a16="http://schemas.microsoft.com/office/drawing/2014/main" id="{9E10FCDE-6919-4C94-8008-6C9B4E4C3130}"/>
                  </a:ext>
                </a:extLst>
              </p:cNvPr>
              <p:cNvSpPr txBox="1">
                <a:spLocks noRot="1" noChangeAspect="1" noMove="1" noResize="1" noEditPoints="1" noAdjustHandles="1" noChangeArrowheads="1" noChangeShapeType="1" noTextEdit="1"/>
              </p:cNvSpPr>
              <p:nvPr/>
            </p:nvSpPr>
            <p:spPr>
              <a:xfrm>
                <a:off x="254000" y="421715"/>
                <a:ext cx="8679543" cy="4317200"/>
              </a:xfrm>
              <a:prstGeom prst="rect">
                <a:avLst/>
              </a:prstGeom>
              <a:blipFill>
                <a:blip r:embed="rId3"/>
                <a:stretch>
                  <a:fillRect l="-422"/>
                </a:stretch>
              </a:blipFill>
            </p:spPr>
            <p:txBody>
              <a:bodyPr/>
              <a:lstStyle/>
              <a:p>
                <a:r>
                  <a:rPr lang="en-GB">
                    <a:noFill/>
                  </a:rPr>
                  <a:t> </a:t>
                </a:r>
              </a:p>
            </p:txBody>
          </p:sp>
        </mc:Fallback>
      </mc:AlternateContent>
      <p:pic>
        <p:nvPicPr>
          <p:cNvPr id="5" name="Picture 2">
            <a:extLst>
              <a:ext uri="{FF2B5EF4-FFF2-40B4-BE49-F238E27FC236}">
                <a16:creationId xmlns:a16="http://schemas.microsoft.com/office/drawing/2014/main" id="{F8ED412C-DBEE-419F-879C-B1AADF19C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138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93D84280-D551-4666-8F47-B7AC6CB6244A}"/>
                  </a:ext>
                </a:extLst>
              </p:cNvPr>
              <p:cNvSpPr txBox="1">
                <a:spLocks/>
              </p:cNvSpPr>
              <p:nvPr/>
            </p:nvSpPr>
            <p:spPr>
              <a:xfrm>
                <a:off x="87086" y="883557"/>
                <a:ext cx="8904514" cy="4180114"/>
              </a:xfrm>
              <a:prstGeom prst="rect">
                <a:avLst/>
              </a:prstGeom>
            </p:spPr>
            <p:txBody>
              <a:bodyPr>
                <a:normAutofit/>
              </a:bodyPr>
              <a:lst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a:lstStyle>
              <a:p>
                <a:pPr algn="just">
                  <a:buFont typeface="Arial"/>
                  <a:buNone/>
                </a:pPr>
                <a14:m>
                  <m:oMath xmlns:m="http://schemas.openxmlformats.org/officeDocument/2006/math">
                    <m:sSubSup>
                      <m:sSubSupPr>
                        <m:ctrlPr>
                          <a:rPr lang="it-IT" i="1" smtClean="0">
                            <a:solidFill>
                              <a:schemeClr val="bg1"/>
                            </a:solidFill>
                            <a:latin typeface="Cambria Math" panose="02040503050406030204" pitchFamily="18" charset="0"/>
                          </a:rPr>
                        </m:ctrlPr>
                      </m:sSubSupPr>
                      <m:e>
                        <m:r>
                          <a:rPr lang="it-IT" i="1">
                            <a:solidFill>
                              <a:schemeClr val="bg1"/>
                            </a:solidFill>
                            <a:latin typeface="Cambria Math" panose="02040503050406030204" pitchFamily="18" charset="0"/>
                          </a:rPr>
                          <m:t>𝑌</m:t>
                        </m:r>
                      </m:e>
                      <m:sub>
                        <m:r>
                          <a:rPr lang="it-IT" i="1">
                            <a:solidFill>
                              <a:schemeClr val="bg1"/>
                            </a:solidFill>
                            <a:latin typeface="Cambria Math" panose="02040503050406030204" pitchFamily="18" charset="0"/>
                          </a:rPr>
                          <m:t>𝑖</m:t>
                        </m:r>
                      </m:sub>
                      <m:sup>
                        <m:r>
                          <a:rPr lang="it-IT" i="1">
                            <a:solidFill>
                              <a:schemeClr val="bg1"/>
                            </a:solidFill>
                            <a:latin typeface="Cambria Math" panose="02040503050406030204" pitchFamily="18" charset="0"/>
                          </a:rPr>
                          <m:t>(</m:t>
                        </m:r>
                        <m:r>
                          <a:rPr lang="it-IT" i="1">
                            <a:solidFill>
                              <a:schemeClr val="bg1"/>
                            </a:solidFill>
                            <a:latin typeface="Cambria Math" panose="02040503050406030204" pitchFamily="18" charset="0"/>
                          </a:rPr>
                          <m:t>𝑙</m:t>
                        </m:r>
                        <m:r>
                          <a:rPr lang="it-IT" i="1">
                            <a:solidFill>
                              <a:schemeClr val="bg1"/>
                            </a:solidFill>
                            <a:latin typeface="Cambria Math" panose="02040503050406030204" pitchFamily="18" charset="0"/>
                          </a:rPr>
                          <m:t>)</m:t>
                        </m:r>
                      </m:sup>
                    </m:sSubSup>
                    <m:r>
                      <a:rPr lang="it-IT" i="1">
                        <a:solidFill>
                          <a:schemeClr val="bg1"/>
                        </a:solidFill>
                        <a:latin typeface="Cambria Math" panose="02040503050406030204" pitchFamily="18" charset="0"/>
                      </a:rPr>
                      <m:t>=</m:t>
                    </m:r>
                    <m:r>
                      <a:rPr lang="it-IT" i="1">
                        <a:solidFill>
                          <a:schemeClr val="bg1"/>
                        </a:solidFill>
                        <a:latin typeface="Cambria Math" panose="02040503050406030204" pitchFamily="18" charset="0"/>
                      </a:rPr>
                      <m:t>𝑓</m:t>
                    </m:r>
                    <m:r>
                      <a:rPr lang="it-IT" i="1">
                        <a:solidFill>
                          <a:schemeClr val="bg1"/>
                        </a:solidFill>
                        <a:latin typeface="Cambria Math" panose="02040503050406030204" pitchFamily="18" charset="0"/>
                      </a:rPr>
                      <m:t>(</m:t>
                    </m:r>
                    <m:r>
                      <a:rPr lang="it-IT" i="1">
                        <a:solidFill>
                          <a:schemeClr val="bg1"/>
                        </a:solidFill>
                        <a:latin typeface="Cambria Math" panose="02040503050406030204" pitchFamily="18" charset="0"/>
                      </a:rPr>
                      <m:t>𝜃</m:t>
                    </m:r>
                    <m:r>
                      <a:rPr lang="it-IT" i="1" smtClean="0">
                        <a:solidFill>
                          <a:schemeClr val="bg1"/>
                        </a:solidFill>
                        <a:latin typeface="Cambria Math" panose="02040503050406030204" pitchFamily="18" charset="0"/>
                      </a:rPr>
                      <m:t>;</m:t>
                    </m:r>
                    <m:r>
                      <a:rPr lang="it-IT" i="1" smtClean="0">
                        <a:solidFill>
                          <a:schemeClr val="bg1"/>
                        </a:solidFill>
                        <a:latin typeface="Cambria Math" panose="02040503050406030204" pitchFamily="18" charset="0"/>
                      </a:rPr>
                      <m:t>𝑧</m:t>
                    </m:r>
                    <m:r>
                      <a:rPr lang="it-IT" i="1">
                        <a:solidFill>
                          <a:schemeClr val="bg1"/>
                        </a:solidFill>
                        <a:latin typeface="Cambria Math" panose="02040503050406030204" pitchFamily="18" charset="0"/>
                      </a:rPr>
                      <m:t>)</m:t>
                    </m:r>
                  </m:oMath>
                </a14:m>
                <a:r>
                  <a:rPr lang="it-IT" altLang="it-IT" dirty="0">
                    <a:solidFill>
                      <a:schemeClr val="bg1"/>
                    </a:solidFill>
                  </a:rPr>
                  <a:t>              	        	   					   </a:t>
                </a:r>
                <a14:m>
                  <m:oMath xmlns:m="http://schemas.openxmlformats.org/officeDocument/2006/math">
                    <m:sSubSup>
                      <m:sSubSupPr>
                        <m:ctrlPr>
                          <a:rPr lang="it-IT" i="1">
                            <a:solidFill>
                              <a:schemeClr val="bg1"/>
                            </a:solidFill>
                            <a:latin typeface="Cambria Math" panose="02040503050406030204" pitchFamily="18" charset="0"/>
                          </a:rPr>
                        </m:ctrlPr>
                      </m:sSubSupPr>
                      <m:e>
                        <m:r>
                          <a:rPr lang="it-IT" i="1">
                            <a:solidFill>
                              <a:schemeClr val="bg1"/>
                            </a:solidFill>
                            <a:latin typeface="Cambria Math" panose="02040503050406030204" pitchFamily="18" charset="0"/>
                          </a:rPr>
                          <m:t>𝑓</m:t>
                        </m:r>
                      </m:e>
                      <m:sub>
                        <m:r>
                          <a:rPr lang="it-IT" i="1">
                            <a:solidFill>
                              <a:schemeClr val="bg1"/>
                            </a:solidFill>
                            <a:latin typeface="Cambria Math" panose="02040503050406030204" pitchFamily="18" charset="0"/>
                          </a:rPr>
                          <m:t>𝑖</m:t>
                        </m:r>
                      </m:sub>
                      <m:sup>
                        <m:r>
                          <a:rPr lang="it-IT" i="1">
                            <a:solidFill>
                              <a:schemeClr val="bg1"/>
                            </a:solidFill>
                            <a:latin typeface="Cambria Math" panose="02040503050406030204" pitchFamily="18" charset="0"/>
                          </a:rPr>
                          <m:t>(</m:t>
                        </m:r>
                        <m:r>
                          <a:rPr lang="it-IT" i="1">
                            <a:solidFill>
                              <a:schemeClr val="bg1"/>
                            </a:solidFill>
                            <a:latin typeface="Cambria Math" panose="02040503050406030204" pitchFamily="18" charset="0"/>
                          </a:rPr>
                          <m:t>𝑙</m:t>
                        </m:r>
                        <m:r>
                          <a:rPr lang="it-IT" i="1">
                            <a:solidFill>
                              <a:schemeClr val="bg1"/>
                            </a:solidFill>
                            <a:latin typeface="Cambria Math" panose="02040503050406030204" pitchFamily="18" charset="0"/>
                          </a:rPr>
                          <m:t>)</m:t>
                        </m:r>
                      </m:sup>
                    </m:sSubSup>
                  </m:oMath>
                </a14:m>
                <a:r>
                  <a:rPr lang="it-IT" altLang="it-IT" dirty="0">
                    <a:solidFill>
                      <a:schemeClr val="bg1"/>
                    </a:solidFill>
                  </a:rPr>
                  <a:t>					 			</a:t>
                </a:r>
                <a14:m>
                  <m:oMath xmlns:m="http://schemas.openxmlformats.org/officeDocument/2006/math">
                    <m:sSubSup>
                      <m:sSubSupPr>
                        <m:ctrlPr>
                          <a:rPr lang="it-IT" i="1">
                            <a:solidFill>
                              <a:schemeClr val="bg1"/>
                            </a:solidFill>
                            <a:latin typeface="Cambria Math" panose="02040503050406030204" pitchFamily="18" charset="0"/>
                          </a:rPr>
                        </m:ctrlPr>
                      </m:sSubSupPr>
                      <m:e>
                        <m:r>
                          <a:rPr lang="it-IT" i="1">
                            <a:solidFill>
                              <a:schemeClr val="bg1"/>
                            </a:solidFill>
                            <a:latin typeface="Cambria Math" panose="02040503050406030204" pitchFamily="18" charset="0"/>
                          </a:rPr>
                          <m:t>𝑧</m:t>
                        </m:r>
                      </m:e>
                      <m:sub>
                        <m:r>
                          <a:rPr lang="it-IT" i="1">
                            <a:solidFill>
                              <a:schemeClr val="bg1"/>
                            </a:solidFill>
                            <a:latin typeface="Cambria Math" panose="02040503050406030204" pitchFamily="18" charset="0"/>
                          </a:rPr>
                          <m:t>𝑖</m:t>
                        </m:r>
                      </m:sub>
                      <m:sup>
                        <m:r>
                          <a:rPr lang="it-IT" i="1">
                            <a:solidFill>
                              <a:schemeClr val="bg1"/>
                            </a:solidFill>
                            <a:latin typeface="Cambria Math" panose="02040503050406030204" pitchFamily="18" charset="0"/>
                          </a:rPr>
                          <m:t>(</m:t>
                        </m:r>
                        <m:r>
                          <a:rPr lang="it-IT" i="1" smtClean="0">
                            <a:solidFill>
                              <a:schemeClr val="bg1"/>
                            </a:solidFill>
                            <a:latin typeface="Cambria Math" panose="02040503050406030204" pitchFamily="18" charset="0"/>
                          </a:rPr>
                          <m:t>𝑙</m:t>
                        </m:r>
                        <m:r>
                          <a:rPr lang="it-IT" i="1">
                            <a:solidFill>
                              <a:schemeClr val="bg1"/>
                            </a:solidFill>
                            <a:latin typeface="Cambria Math" panose="02040503050406030204" pitchFamily="18" charset="0"/>
                          </a:rPr>
                          <m:t>)</m:t>
                        </m:r>
                      </m:sup>
                    </m:sSubSup>
                    <m:r>
                      <a:rPr lang="it-IT" i="1">
                        <a:solidFill>
                          <a:schemeClr val="bg1"/>
                        </a:solidFill>
                        <a:latin typeface="Cambria Math" panose="02040503050406030204" pitchFamily="18" charset="0"/>
                      </a:rPr>
                      <m:t>=</m:t>
                    </m:r>
                    <m:nary>
                      <m:naryPr>
                        <m:chr m:val="∑"/>
                        <m:limLoc m:val="subSup"/>
                        <m:supHide m:val="on"/>
                        <m:ctrlPr>
                          <a:rPr lang="it-IT" i="1">
                            <a:solidFill>
                              <a:schemeClr val="bg1"/>
                            </a:solidFill>
                            <a:latin typeface="Cambria Math" panose="02040503050406030204" pitchFamily="18" charset="0"/>
                          </a:rPr>
                        </m:ctrlPr>
                      </m:naryPr>
                      <m:sub>
                        <m:r>
                          <a:rPr lang="it-IT" i="1">
                            <a:solidFill>
                              <a:schemeClr val="bg1"/>
                            </a:solidFill>
                            <a:latin typeface="Cambria Math" panose="02040503050406030204" pitchFamily="18" charset="0"/>
                          </a:rPr>
                          <m:t>𝑗</m:t>
                        </m:r>
                      </m:sub>
                      <m:sup/>
                      <m:e>
                        <m:r>
                          <a:rPr lang="it-IT" i="1">
                            <a:solidFill>
                              <a:schemeClr val="bg1"/>
                            </a:solidFill>
                            <a:latin typeface="Cambria Math" panose="02040503050406030204" pitchFamily="18" charset="0"/>
                          </a:rPr>
                          <m:t>(</m:t>
                        </m:r>
                        <m:sSubSup>
                          <m:sSubSupPr>
                            <m:ctrlPr>
                              <a:rPr lang="it-IT" i="1">
                                <a:solidFill>
                                  <a:schemeClr val="bg1"/>
                                </a:solidFill>
                                <a:latin typeface="Cambria Math" panose="02040503050406030204" pitchFamily="18" charset="0"/>
                              </a:rPr>
                            </m:ctrlPr>
                          </m:sSubSupPr>
                          <m:e>
                            <m:r>
                              <a:rPr lang="it-IT" i="1" smtClean="0">
                                <a:solidFill>
                                  <a:schemeClr val="bg1"/>
                                </a:solidFill>
                                <a:latin typeface="Cambria Math" panose="02040503050406030204" pitchFamily="18" charset="0"/>
                              </a:rPr>
                              <m:t>𝑤</m:t>
                            </m:r>
                          </m:e>
                          <m:sub>
                            <m:r>
                              <a:rPr lang="it-IT" i="1">
                                <a:solidFill>
                                  <a:schemeClr val="bg1"/>
                                </a:solidFill>
                                <a:latin typeface="Cambria Math" panose="02040503050406030204" pitchFamily="18" charset="0"/>
                              </a:rPr>
                              <m:t>𝑖𝑗</m:t>
                            </m:r>
                          </m:sub>
                          <m:sup>
                            <m:r>
                              <a:rPr lang="it-IT" i="1">
                                <a:solidFill>
                                  <a:schemeClr val="bg1"/>
                                </a:solidFill>
                                <a:latin typeface="Cambria Math" panose="02040503050406030204" pitchFamily="18" charset="0"/>
                              </a:rPr>
                              <m:t>(</m:t>
                            </m:r>
                            <m:r>
                              <a:rPr lang="it-IT" i="1" smtClean="0">
                                <a:solidFill>
                                  <a:schemeClr val="bg1"/>
                                </a:solidFill>
                                <a:latin typeface="Cambria Math" panose="02040503050406030204" pitchFamily="18" charset="0"/>
                              </a:rPr>
                              <m:t>𝑙</m:t>
                            </m:r>
                            <m:r>
                              <a:rPr lang="it-IT" i="1">
                                <a:solidFill>
                                  <a:schemeClr val="bg1"/>
                                </a:solidFill>
                                <a:latin typeface="Cambria Math" panose="02040503050406030204" pitchFamily="18" charset="0"/>
                              </a:rPr>
                              <m:t>)</m:t>
                            </m:r>
                          </m:sup>
                        </m:sSubSup>
                      </m:e>
                    </m:nary>
                    <m:sSub>
                      <m:sSubPr>
                        <m:ctrlPr>
                          <a:rPr lang="it-IT" i="1">
                            <a:solidFill>
                              <a:schemeClr val="bg1"/>
                            </a:solidFill>
                            <a:latin typeface="Cambria Math" panose="02040503050406030204" pitchFamily="18" charset="0"/>
                          </a:rPr>
                        </m:ctrlPr>
                      </m:sSubPr>
                      <m:e>
                        <m:r>
                          <a:rPr lang="it-IT" i="1">
                            <a:solidFill>
                              <a:schemeClr val="bg1"/>
                            </a:solidFill>
                            <a:latin typeface="Cambria Math" panose="02040503050406030204" pitchFamily="18" charset="0"/>
                          </a:rPr>
                          <m:t>𝑥</m:t>
                        </m:r>
                      </m:e>
                      <m:sub>
                        <m:r>
                          <a:rPr lang="it-IT" i="1">
                            <a:solidFill>
                              <a:schemeClr val="bg1"/>
                            </a:solidFill>
                            <a:latin typeface="Cambria Math" panose="02040503050406030204" pitchFamily="18" charset="0"/>
                          </a:rPr>
                          <m:t>𝑗</m:t>
                        </m:r>
                      </m:sub>
                    </m:sSub>
                    <m:r>
                      <a:rPr lang="it-IT" i="1">
                        <a:solidFill>
                          <a:schemeClr val="bg1"/>
                        </a:solidFill>
                        <a:latin typeface="Cambria Math" panose="02040503050406030204" pitchFamily="18" charset="0"/>
                      </a:rPr>
                      <m:t>+</m:t>
                    </m:r>
                    <m:sSubSup>
                      <m:sSubSupPr>
                        <m:ctrlPr>
                          <a:rPr lang="it-IT" i="1">
                            <a:solidFill>
                              <a:schemeClr val="bg1"/>
                            </a:solidFill>
                            <a:latin typeface="Cambria Math" panose="02040503050406030204" pitchFamily="18" charset="0"/>
                          </a:rPr>
                        </m:ctrlPr>
                      </m:sSubSupPr>
                      <m:e>
                        <m:r>
                          <a:rPr lang="it-IT" i="1">
                            <a:solidFill>
                              <a:schemeClr val="bg1"/>
                            </a:solidFill>
                            <a:latin typeface="Cambria Math" panose="02040503050406030204" pitchFamily="18" charset="0"/>
                          </a:rPr>
                          <m:t>𝑏</m:t>
                        </m:r>
                      </m:e>
                      <m:sub>
                        <m:r>
                          <a:rPr lang="it-IT" i="1">
                            <a:solidFill>
                              <a:schemeClr val="bg1"/>
                            </a:solidFill>
                            <a:latin typeface="Cambria Math" panose="02040503050406030204" pitchFamily="18" charset="0"/>
                          </a:rPr>
                          <m:t>𝑗</m:t>
                        </m:r>
                      </m:sub>
                      <m:sup>
                        <m:r>
                          <a:rPr lang="it-IT" i="1">
                            <a:solidFill>
                              <a:schemeClr val="bg1"/>
                            </a:solidFill>
                            <a:latin typeface="Cambria Math" panose="02040503050406030204" pitchFamily="18" charset="0"/>
                          </a:rPr>
                          <m:t>(</m:t>
                        </m:r>
                        <m:r>
                          <a:rPr lang="it-IT" i="1" smtClean="0">
                            <a:solidFill>
                              <a:schemeClr val="bg1"/>
                            </a:solidFill>
                            <a:latin typeface="Cambria Math" panose="02040503050406030204" pitchFamily="18" charset="0"/>
                          </a:rPr>
                          <m:t>𝑙</m:t>
                        </m:r>
                        <m:r>
                          <a:rPr lang="it-IT" i="1">
                            <a:solidFill>
                              <a:schemeClr val="bg1"/>
                            </a:solidFill>
                            <a:latin typeface="Cambria Math" panose="02040503050406030204" pitchFamily="18" charset="0"/>
                          </a:rPr>
                          <m:t>)</m:t>
                        </m:r>
                      </m:sup>
                    </m:sSubSup>
                    <m:r>
                      <a:rPr lang="it-IT" i="1">
                        <a:solidFill>
                          <a:schemeClr val="bg1"/>
                        </a:solidFill>
                        <a:latin typeface="Cambria Math" panose="02040503050406030204" pitchFamily="18" charset="0"/>
                      </a:rPr>
                      <m:t>)</m:t>
                    </m:r>
                  </m:oMath>
                </a14:m>
                <a:endParaRPr lang="it-IT" altLang="it-IT" dirty="0">
                  <a:solidFill>
                    <a:schemeClr val="bg1"/>
                  </a:solidFill>
                </a:endParaRPr>
              </a:p>
              <a:p>
                <a:pPr algn="just">
                  <a:buFont typeface="Wingdings" panose="05000000000000000000" pitchFamily="2" charset="2"/>
                  <a:buNone/>
                </a:pPr>
                <a:r>
                  <a:rPr lang="it-IT" altLang="it-IT" sz="1800" dirty="0">
                    <a:solidFill>
                      <a:schemeClr val="bg1"/>
                    </a:solidFill>
                    <a:effectLst>
                      <a:outerShdw blurRad="38100" dist="38100" dir="2700000" algn="tl">
                        <a:srgbClr val="000000">
                          <a:alpha val="43137"/>
                        </a:srgbClr>
                      </a:outerShdw>
                    </a:effectLst>
                    <a:latin typeface="Berlin Sans FB" panose="020E0602020502020306" pitchFamily="34" charset="0"/>
                  </a:rPr>
                  <a:t>Output	    </a:t>
                </a:r>
                <a:r>
                  <a:rPr lang="it-IT" altLang="it-IT" sz="1800" dirty="0">
                    <a:solidFill>
                      <a:schemeClr val="bg1"/>
                    </a:solidFill>
                    <a:latin typeface="Berlin Sans FB" panose="020E0602020502020306" pitchFamily="34" charset="0"/>
                  </a:rPr>
                  <a:t>	          				</a:t>
                </a:r>
                <a:r>
                  <a:rPr lang="it-IT" altLang="it-IT" sz="1800" dirty="0" err="1">
                    <a:solidFill>
                      <a:schemeClr val="bg1"/>
                    </a:solidFill>
                    <a:effectLst>
                      <a:outerShdw blurRad="38100" dist="38100" dir="2700000" algn="tl">
                        <a:srgbClr val="000000">
                          <a:alpha val="43137"/>
                        </a:srgbClr>
                      </a:outerShdw>
                    </a:effectLst>
                    <a:latin typeface="Berlin Sans FB" panose="020E0602020502020306" pitchFamily="34" charset="0"/>
                  </a:rPr>
                  <a:t>Activaction</a:t>
                </a:r>
                <a:r>
                  <a:rPr lang="it-IT" altLang="it-IT" sz="1800" dirty="0">
                    <a:solidFill>
                      <a:schemeClr val="bg1"/>
                    </a:solidFill>
                    <a:effectLst>
                      <a:outerShdw blurRad="38100" dist="38100" dir="2700000" algn="tl">
                        <a:srgbClr val="000000">
                          <a:alpha val="43137"/>
                        </a:srgbClr>
                      </a:outerShdw>
                    </a:effectLst>
                    <a:latin typeface="Berlin Sans FB" panose="020E0602020502020306" pitchFamily="34" charset="0"/>
                  </a:rPr>
                  <a:t> </a:t>
                </a:r>
                <a:r>
                  <a:rPr lang="it-IT" altLang="it-IT" sz="1800" dirty="0" err="1">
                    <a:solidFill>
                      <a:schemeClr val="bg1"/>
                    </a:solidFill>
                    <a:effectLst>
                      <a:outerShdw blurRad="38100" dist="38100" dir="2700000" algn="tl">
                        <a:srgbClr val="000000">
                          <a:alpha val="43137"/>
                        </a:srgbClr>
                      </a:outerShdw>
                    </a:effectLst>
                    <a:latin typeface="Berlin Sans FB" panose="020E0602020502020306" pitchFamily="34" charset="0"/>
                  </a:rPr>
                  <a:t>functions</a:t>
                </a:r>
                <a:r>
                  <a:rPr lang="it-IT" altLang="it-IT" sz="1800" dirty="0">
                    <a:solidFill>
                      <a:schemeClr val="bg1"/>
                    </a:solidFill>
                    <a:latin typeface="Berlin Sans FB" panose="020E0602020502020306" pitchFamily="34" charset="0"/>
                  </a:rPr>
                  <a:t>  				 		  </a:t>
                </a:r>
                <a:r>
                  <a:rPr lang="it-IT" altLang="it-IT" sz="1800" dirty="0" err="1">
                    <a:solidFill>
                      <a:schemeClr val="bg1"/>
                    </a:solidFill>
                    <a:effectLst>
                      <a:outerShdw blurRad="38100" dist="38100" dir="2700000" algn="tl">
                        <a:srgbClr val="000000">
                          <a:alpha val="43137"/>
                        </a:srgbClr>
                      </a:outerShdw>
                    </a:effectLst>
                    <a:latin typeface="Berlin Sans FB" panose="020E0602020502020306" pitchFamily="34" charset="0"/>
                  </a:rPr>
                  <a:t>Hidden</a:t>
                </a:r>
                <a:r>
                  <a:rPr lang="it-IT" altLang="it-IT" sz="1800" dirty="0">
                    <a:solidFill>
                      <a:schemeClr val="bg1"/>
                    </a:solidFill>
                    <a:effectLst>
                      <a:outerShdw blurRad="38100" dist="38100" dir="2700000" algn="tl">
                        <a:srgbClr val="000000">
                          <a:alpha val="43137"/>
                        </a:srgbClr>
                      </a:outerShdw>
                    </a:effectLst>
                    <a:latin typeface="Berlin Sans FB" panose="020E0602020502020306" pitchFamily="34" charset="0"/>
                  </a:rPr>
                  <a:t> </a:t>
                </a:r>
                <a:r>
                  <a:rPr lang="it-IT" altLang="it-IT" sz="1800" dirty="0" err="1">
                    <a:solidFill>
                      <a:schemeClr val="bg1"/>
                    </a:solidFill>
                    <a:effectLst>
                      <a:outerShdw blurRad="38100" dist="38100" dir="2700000" algn="tl">
                        <a:srgbClr val="000000">
                          <a:alpha val="43137"/>
                        </a:srgbClr>
                      </a:outerShdw>
                    </a:effectLst>
                    <a:latin typeface="Berlin Sans FB" panose="020E0602020502020306" pitchFamily="34" charset="0"/>
                  </a:rPr>
                  <a:t>layers</a:t>
                </a:r>
                <a:endParaRPr lang="it-IT" altLang="it-IT" sz="1800" dirty="0">
                  <a:solidFill>
                    <a:schemeClr val="bg1"/>
                  </a:solidFill>
                  <a:effectLst>
                    <a:outerShdw blurRad="38100" dist="38100" dir="2700000" algn="tl">
                      <a:srgbClr val="000000">
                        <a:alpha val="43137"/>
                      </a:srgbClr>
                    </a:outerShdw>
                  </a:effectLst>
                  <a:latin typeface="Berlin Sans FB" panose="020E0602020502020306" pitchFamily="34" charset="0"/>
                </a:endParaRPr>
              </a:p>
              <a:p>
                <a:pPr>
                  <a:buFont typeface="Wingdings" panose="05000000000000000000" pitchFamily="2" charset="2"/>
                  <a:buNone/>
                  <a:defRPr/>
                </a:pPr>
                <a:r>
                  <a:rPr lang="en-US" sz="1400" dirty="0">
                    <a:solidFill>
                      <a:schemeClr val="bg1"/>
                    </a:solidFill>
                    <a:latin typeface="Berlin Sans FB" panose="020E0602020502020306" pitchFamily="34" charset="0"/>
                  </a:rPr>
                  <a:t>Artificial Neural Networks are inspired by</a:t>
                </a:r>
              </a:p>
              <a:p>
                <a:pPr>
                  <a:buFont typeface="Wingdings" panose="05000000000000000000" pitchFamily="2" charset="2"/>
                  <a:buNone/>
                  <a:defRPr/>
                </a:pPr>
                <a:r>
                  <a:rPr lang="en-US" sz="1400" dirty="0">
                    <a:solidFill>
                      <a:schemeClr val="bg1"/>
                    </a:solidFill>
                    <a:latin typeface="Berlin Sans FB" panose="020E0602020502020306" pitchFamily="34" charset="0"/>
                  </a:rPr>
                  <a:t>neuroscience, ANN are formed by a set of</a:t>
                </a:r>
              </a:p>
              <a:p>
                <a:pPr>
                  <a:buFont typeface="Wingdings" panose="05000000000000000000" pitchFamily="2" charset="2"/>
                  <a:buNone/>
                  <a:defRPr/>
                </a:pPr>
                <a:r>
                  <a:rPr lang="en-US" sz="1400" dirty="0">
                    <a:solidFill>
                      <a:schemeClr val="bg1"/>
                    </a:solidFill>
                    <a:latin typeface="Berlin Sans FB" panose="020E0602020502020306" pitchFamily="34" charset="0"/>
                  </a:rPr>
                  <a:t>computing units, or neurons, connected in various ways.</a:t>
                </a:r>
              </a:p>
              <a:p>
                <a:pPr>
                  <a:buFont typeface="Wingdings" panose="05000000000000000000" pitchFamily="2" charset="2"/>
                  <a:buNone/>
                  <a:defRPr/>
                </a:pPr>
                <a:r>
                  <a:rPr lang="it-IT" sz="1400" dirty="0" err="1">
                    <a:solidFill>
                      <a:schemeClr val="bg1"/>
                    </a:solidFill>
                    <a:latin typeface="Berlin Sans FB" panose="020E0602020502020306" pitchFamily="34" charset="0"/>
                  </a:rPr>
                  <a:t>Each</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neuron</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receives</a:t>
                </a:r>
                <a:r>
                  <a:rPr lang="it-IT" sz="1400" dirty="0">
                    <a:solidFill>
                      <a:schemeClr val="bg1"/>
                    </a:solidFill>
                    <a:latin typeface="Berlin Sans FB" panose="020E0602020502020306" pitchFamily="34" charset="0"/>
                  </a:rPr>
                  <a:t> input from </a:t>
                </a:r>
                <a:r>
                  <a:rPr lang="it-IT" sz="1400" dirty="0" err="1">
                    <a:solidFill>
                      <a:schemeClr val="bg1"/>
                    </a:solidFill>
                    <a:latin typeface="Berlin Sans FB" panose="020E0602020502020306" pitchFamily="34" charset="0"/>
                  </a:rPr>
                  <a:t>each</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neuron</a:t>
                </a:r>
                <a:r>
                  <a:rPr lang="it-IT" sz="1400" dirty="0">
                    <a:solidFill>
                      <a:schemeClr val="bg1"/>
                    </a:solidFill>
                    <a:latin typeface="Berlin Sans FB" panose="020E0602020502020306" pitchFamily="34" charset="0"/>
                  </a:rPr>
                  <a:t> in the </a:t>
                </a:r>
              </a:p>
              <a:p>
                <a:pPr>
                  <a:buFont typeface="Wingdings" panose="05000000000000000000" pitchFamily="2" charset="2"/>
                  <a:buNone/>
                  <a:defRPr/>
                </a:pPr>
                <a:r>
                  <a:rPr lang="it-IT" sz="1400" dirty="0" err="1">
                    <a:solidFill>
                      <a:schemeClr val="bg1"/>
                    </a:solidFill>
                    <a:latin typeface="Berlin Sans FB" panose="020E0602020502020306" pitchFamily="34" charset="0"/>
                  </a:rPr>
                  <a:t>preceding</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layer</a:t>
                </a:r>
                <a:r>
                  <a:rPr lang="it-IT" sz="1400" dirty="0">
                    <a:solidFill>
                      <a:schemeClr val="bg1"/>
                    </a:solidFill>
                    <a:latin typeface="Berlin Sans FB" panose="020E0602020502020306" pitchFamily="34" charset="0"/>
                  </a:rPr>
                  <a:t> and feeds </a:t>
                </a:r>
                <a:r>
                  <a:rPr lang="it-IT" sz="1400" dirty="0" err="1">
                    <a:solidFill>
                      <a:schemeClr val="bg1"/>
                    </a:solidFill>
                    <a:latin typeface="Berlin Sans FB" panose="020E0602020502020306" pitchFamily="34" charset="0"/>
                  </a:rPr>
                  <a:t>its</a:t>
                </a:r>
                <a:r>
                  <a:rPr lang="it-IT" sz="1400" dirty="0">
                    <a:solidFill>
                      <a:schemeClr val="bg1"/>
                    </a:solidFill>
                    <a:latin typeface="Berlin Sans FB" panose="020E0602020502020306" pitchFamily="34" charset="0"/>
                  </a:rPr>
                  <a:t> output to </a:t>
                </a:r>
              </a:p>
              <a:p>
                <a:pPr>
                  <a:buFont typeface="Wingdings" panose="05000000000000000000" pitchFamily="2" charset="2"/>
                  <a:buNone/>
                  <a:defRPr/>
                </a:pPr>
                <a:r>
                  <a:rPr lang="it-IT" sz="1400" dirty="0" err="1">
                    <a:solidFill>
                      <a:schemeClr val="bg1"/>
                    </a:solidFill>
                    <a:latin typeface="Berlin Sans FB" panose="020E0602020502020306" pitchFamily="34" charset="0"/>
                  </a:rPr>
                  <a:t>every</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neuron</a:t>
                </a:r>
                <a:r>
                  <a:rPr lang="it-IT" sz="1400" dirty="0">
                    <a:solidFill>
                      <a:schemeClr val="bg1"/>
                    </a:solidFill>
                    <a:latin typeface="Berlin Sans FB" panose="020E0602020502020306" pitchFamily="34" charset="0"/>
                  </a:rPr>
                  <a:t> in the </a:t>
                </a:r>
                <a:r>
                  <a:rPr lang="it-IT" sz="1400" dirty="0" err="1">
                    <a:solidFill>
                      <a:schemeClr val="bg1"/>
                    </a:solidFill>
                    <a:latin typeface="Berlin Sans FB" panose="020E0602020502020306" pitchFamily="34" charset="0"/>
                  </a:rPr>
                  <a:t>next</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layer</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They</a:t>
                </a:r>
                <a:r>
                  <a:rPr lang="it-IT" sz="1400" dirty="0">
                    <a:solidFill>
                      <a:schemeClr val="bg1"/>
                    </a:solidFill>
                    <a:latin typeface="Berlin Sans FB" panose="020E0602020502020306" pitchFamily="34" charset="0"/>
                  </a:rPr>
                  <a:t> are </a:t>
                </a:r>
                <a:r>
                  <a:rPr lang="it-IT" sz="1400" dirty="0" err="1">
                    <a:solidFill>
                      <a:schemeClr val="bg1"/>
                    </a:solidFill>
                    <a:latin typeface="Berlin Sans FB" panose="020E0602020502020306" pitchFamily="34" charset="0"/>
                  </a:rPr>
                  <a:t>called</a:t>
                </a:r>
                <a:r>
                  <a:rPr lang="it-IT" sz="1400" dirty="0">
                    <a:solidFill>
                      <a:schemeClr val="bg1"/>
                    </a:solidFill>
                    <a:latin typeface="Berlin Sans FB" panose="020E0602020502020306" pitchFamily="34" charset="0"/>
                  </a:rPr>
                  <a:t> networks </a:t>
                </a:r>
              </a:p>
              <a:p>
                <a:pPr>
                  <a:buFont typeface="Wingdings" panose="05000000000000000000" pitchFamily="2" charset="2"/>
                  <a:buNone/>
                  <a:defRPr/>
                </a:pPr>
                <a:r>
                  <a:rPr lang="it-IT" sz="1400" dirty="0" err="1">
                    <a:solidFill>
                      <a:schemeClr val="bg1"/>
                    </a:solidFill>
                    <a:latin typeface="Berlin Sans FB" panose="020E0602020502020306" pitchFamily="34" charset="0"/>
                  </a:rPr>
                  <a:t>because</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they</a:t>
                </a:r>
                <a:r>
                  <a:rPr lang="it-IT" sz="1400" dirty="0">
                    <a:solidFill>
                      <a:schemeClr val="bg1"/>
                    </a:solidFill>
                    <a:latin typeface="Berlin Sans FB" panose="020E0602020502020306" pitchFamily="34" charset="0"/>
                  </a:rPr>
                  <a:t> are a </a:t>
                </a:r>
                <a:r>
                  <a:rPr lang="it-IT" sz="1400" dirty="0" err="1">
                    <a:solidFill>
                      <a:schemeClr val="bg1"/>
                    </a:solidFill>
                    <a:latin typeface="Berlin Sans FB" panose="020E0602020502020306" pitchFamily="34" charset="0"/>
                  </a:rPr>
                  <a:t>combination</a:t>
                </a:r>
                <a:r>
                  <a:rPr lang="it-IT" sz="1400" dirty="0">
                    <a:solidFill>
                      <a:schemeClr val="bg1"/>
                    </a:solidFill>
                    <a:latin typeface="Berlin Sans FB" panose="020E0602020502020306" pitchFamily="34" charset="0"/>
                  </a:rPr>
                  <a:t> of </a:t>
                </a:r>
                <a:r>
                  <a:rPr lang="it-IT" sz="1400" dirty="0" err="1">
                    <a:solidFill>
                      <a:schemeClr val="bg1"/>
                    </a:solidFill>
                    <a:latin typeface="Berlin Sans FB" panose="020E0602020502020306" pitchFamily="34" charset="0"/>
                  </a:rPr>
                  <a:t>different</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functions</a:t>
                </a:r>
                <a:r>
                  <a:rPr lang="it-IT" sz="1400" dirty="0">
                    <a:solidFill>
                      <a:schemeClr val="bg1"/>
                    </a:solidFill>
                    <a:latin typeface="Berlin Sans FB" panose="020E0602020502020306" pitchFamily="34" charset="0"/>
                  </a:rPr>
                  <a:t>, so </a:t>
                </a:r>
                <a:r>
                  <a:rPr lang="it-IT" sz="1400" dirty="0" err="1">
                    <a:solidFill>
                      <a:schemeClr val="bg1"/>
                    </a:solidFill>
                    <a:latin typeface="Berlin Sans FB" panose="020E0602020502020306" pitchFamily="34" charset="0"/>
                  </a:rPr>
                  <a:t>they</a:t>
                </a:r>
                <a:r>
                  <a:rPr lang="it-IT" sz="1400" dirty="0">
                    <a:solidFill>
                      <a:schemeClr val="bg1"/>
                    </a:solidFill>
                    <a:latin typeface="Berlin Sans FB" panose="020E0602020502020306" pitchFamily="34" charset="0"/>
                  </a:rPr>
                  <a:t> </a:t>
                </a:r>
              </a:p>
              <a:p>
                <a:pPr>
                  <a:buFont typeface="Wingdings" panose="05000000000000000000" pitchFamily="2" charset="2"/>
                  <a:buNone/>
                  <a:defRPr/>
                </a:pPr>
                <a:r>
                  <a:rPr lang="it-IT" sz="1400" dirty="0" err="1">
                    <a:solidFill>
                      <a:schemeClr val="bg1"/>
                    </a:solidFill>
                    <a:latin typeface="Berlin Sans FB" panose="020E0602020502020306" pitchFamily="34" charset="0"/>
                  </a:rPr>
                  <a:t>extend</a:t>
                </a:r>
                <a:r>
                  <a:rPr lang="it-IT" sz="1400" dirty="0">
                    <a:solidFill>
                      <a:schemeClr val="bg1"/>
                    </a:solidFill>
                    <a:latin typeface="Berlin Sans FB" panose="020E0602020502020306" pitchFamily="34" charset="0"/>
                  </a:rPr>
                  <a:t> linear models </a:t>
                </a:r>
                <a:r>
                  <a:rPr lang="it-IT" sz="1400" dirty="0" err="1">
                    <a:solidFill>
                      <a:schemeClr val="bg1"/>
                    </a:solidFill>
                    <a:latin typeface="Berlin Sans FB" panose="020E0602020502020306" pitchFamily="34" charset="0"/>
                  </a:rPr>
                  <a:t>applying</a:t>
                </a:r>
                <a:r>
                  <a:rPr lang="it-IT" sz="1400" dirty="0">
                    <a:solidFill>
                      <a:schemeClr val="bg1"/>
                    </a:solidFill>
                    <a:latin typeface="Berlin Sans FB" panose="020E0602020502020306" pitchFamily="34" charset="0"/>
                  </a:rPr>
                  <a:t> a non linear </a:t>
                </a:r>
                <a:r>
                  <a:rPr lang="it-IT" sz="1400" dirty="0" err="1">
                    <a:solidFill>
                      <a:schemeClr val="bg1"/>
                    </a:solidFill>
                    <a:latin typeface="Berlin Sans FB" panose="020E0602020502020306" pitchFamily="34" charset="0"/>
                  </a:rPr>
                  <a:t>transformation</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called</a:t>
                </a:r>
                <a:r>
                  <a:rPr lang="it-IT" sz="1400" dirty="0">
                    <a:solidFill>
                      <a:schemeClr val="bg1"/>
                    </a:solidFill>
                    <a:latin typeface="Berlin Sans FB" panose="020E0602020502020306" pitchFamily="34" charset="0"/>
                  </a:rPr>
                  <a:t> </a:t>
                </a:r>
              </a:p>
              <a:p>
                <a:pPr>
                  <a:buFont typeface="Wingdings" panose="05000000000000000000" pitchFamily="2" charset="2"/>
                  <a:buNone/>
                  <a:defRPr/>
                </a:pPr>
                <a:r>
                  <a:rPr lang="it-IT" sz="1400" dirty="0" err="1">
                    <a:solidFill>
                      <a:schemeClr val="bg1"/>
                    </a:solidFill>
                    <a:latin typeface="Berlin Sans FB" panose="020E0602020502020306" pitchFamily="34" charset="0"/>
                  </a:rPr>
                  <a:t>activaction</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function</a:t>
                </a:r>
                <a:r>
                  <a:rPr lang="it-IT" sz="1400" dirty="0">
                    <a:solidFill>
                      <a:schemeClr val="bg1"/>
                    </a:solidFill>
                    <a:latin typeface="Berlin Sans FB" panose="020E0602020502020306" pitchFamily="34" charset="0"/>
                  </a:rPr>
                  <a:t>, to the linear </a:t>
                </a:r>
                <a:r>
                  <a:rPr lang="it-IT" sz="1400" dirty="0" err="1">
                    <a:solidFill>
                      <a:schemeClr val="bg1"/>
                    </a:solidFill>
                    <a:latin typeface="Berlin Sans FB" panose="020E0602020502020306" pitchFamily="34" charset="0"/>
                  </a:rPr>
                  <a:t>combination</a:t>
                </a:r>
                <a:r>
                  <a:rPr lang="it-IT" sz="1400" dirty="0">
                    <a:solidFill>
                      <a:schemeClr val="bg1"/>
                    </a:solidFill>
                    <a:latin typeface="Berlin Sans FB" panose="020E0602020502020306" pitchFamily="34" charset="0"/>
                  </a:rPr>
                  <a:t> of the inputs </a:t>
                </a:r>
              </a:p>
              <a:p>
                <a:pPr>
                  <a:buFont typeface="Wingdings" panose="05000000000000000000" pitchFamily="2" charset="2"/>
                  <a:buNone/>
                  <a:defRPr/>
                </a:pPr>
                <a:r>
                  <a:rPr lang="it-IT" sz="1400" dirty="0">
                    <a:solidFill>
                      <a:schemeClr val="bg1"/>
                    </a:solidFill>
                    <a:latin typeface="Berlin Sans FB" panose="020E0602020502020306" pitchFamily="34" charset="0"/>
                  </a:rPr>
                  <a:t>coming from </a:t>
                </a:r>
                <a:r>
                  <a:rPr lang="it-IT" sz="1400" dirty="0" err="1">
                    <a:solidFill>
                      <a:schemeClr val="bg1"/>
                    </a:solidFill>
                    <a:latin typeface="Berlin Sans FB" panose="020E0602020502020306" pitchFamily="34" charset="0"/>
                  </a:rPr>
                  <a:t>preceding</a:t>
                </a:r>
                <a:r>
                  <a:rPr lang="it-IT" sz="1400" dirty="0">
                    <a:solidFill>
                      <a:schemeClr val="bg1"/>
                    </a:solidFill>
                    <a:latin typeface="Berlin Sans FB" panose="020E0602020502020306" pitchFamily="34" charset="0"/>
                  </a:rPr>
                  <a:t> </a:t>
                </a:r>
                <a:r>
                  <a:rPr lang="it-IT" sz="1400" dirty="0" err="1">
                    <a:solidFill>
                      <a:schemeClr val="bg1"/>
                    </a:solidFill>
                    <a:latin typeface="Berlin Sans FB" panose="020E0602020502020306" pitchFamily="34" charset="0"/>
                  </a:rPr>
                  <a:t>layers</a:t>
                </a:r>
                <a:r>
                  <a:rPr lang="it-IT" sz="1400" dirty="0">
                    <a:solidFill>
                      <a:schemeClr val="bg1"/>
                    </a:solidFill>
                    <a:latin typeface="Berlin Sans FB" panose="020E0602020502020306" pitchFamily="34" charset="0"/>
                  </a:rPr>
                  <a:t>. </a:t>
                </a:r>
              </a:p>
              <a:p>
                <a:pPr>
                  <a:buFont typeface="Wingdings" panose="05000000000000000000" pitchFamily="2" charset="2"/>
                  <a:buNone/>
                  <a:defRPr/>
                </a:pPr>
                <a:endParaRPr lang="it-IT" altLang="it-IT" dirty="0">
                  <a:solidFill>
                    <a:schemeClr val="bg1"/>
                  </a:solidFill>
                </a:endParaRPr>
              </a:p>
              <a:p>
                <a:pPr marL="0" indent="0">
                  <a:buFont typeface="Arial"/>
                  <a:buNone/>
                </a:pPr>
                <a:endParaRPr lang="it-IT" dirty="0">
                  <a:solidFill>
                    <a:schemeClr val="bg1"/>
                  </a:solidFill>
                </a:endParaRPr>
              </a:p>
            </p:txBody>
          </p:sp>
        </mc:Choice>
        <mc:Fallback xmlns="">
          <p:sp>
            <p:nvSpPr>
              <p:cNvPr id="3" name="Segnaposto contenuto 2">
                <a:extLst>
                  <a:ext uri="{FF2B5EF4-FFF2-40B4-BE49-F238E27FC236}">
                    <a16:creationId xmlns:a16="http://schemas.microsoft.com/office/drawing/2014/main" id="{93D84280-D551-4666-8F47-B7AC6CB6244A}"/>
                  </a:ext>
                </a:extLst>
              </p:cNvPr>
              <p:cNvSpPr txBox="1">
                <a:spLocks noRot="1" noChangeAspect="1" noMove="1" noResize="1" noEditPoints="1" noAdjustHandles="1" noChangeArrowheads="1" noChangeShapeType="1" noTextEdit="1"/>
              </p:cNvSpPr>
              <p:nvPr/>
            </p:nvSpPr>
            <p:spPr>
              <a:xfrm>
                <a:off x="87086" y="883557"/>
                <a:ext cx="8904514" cy="4180114"/>
              </a:xfrm>
              <a:prstGeom prst="rect">
                <a:avLst/>
              </a:prstGeom>
              <a:blipFill>
                <a:blip r:embed="rId2"/>
                <a:stretch>
                  <a:fillRect l="-616" t="-6560"/>
                </a:stretch>
              </a:blipFill>
            </p:spPr>
            <p:txBody>
              <a:bodyPr/>
              <a:lstStyle/>
              <a:p>
                <a:r>
                  <a:rPr lang="en-GB">
                    <a:noFill/>
                  </a:rPr>
                  <a:t> </a:t>
                </a:r>
              </a:p>
            </p:txBody>
          </p:sp>
        </mc:Fallback>
      </mc:AlternateContent>
      <p:pic>
        <p:nvPicPr>
          <p:cNvPr id="4" name="Picture 6">
            <a:extLst>
              <a:ext uri="{FF2B5EF4-FFF2-40B4-BE49-F238E27FC236}">
                <a16:creationId xmlns:a16="http://schemas.microsoft.com/office/drawing/2014/main" id="{467A3F88-F28E-4970-92C8-4F5A646601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8699" y="1645422"/>
            <a:ext cx="3272901" cy="17191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FBD6460-53E7-451E-81ED-ABB47F71B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3399" y="3425370"/>
            <a:ext cx="3188201" cy="1527853"/>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ABCD7071-06E1-4D64-A207-6329B81C760C}"/>
              </a:ext>
            </a:extLst>
          </p:cNvPr>
          <p:cNvSpPr txBox="1"/>
          <p:nvPr/>
        </p:nvSpPr>
        <p:spPr>
          <a:xfrm>
            <a:off x="783771" y="86917"/>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Artificial</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Neural</a:t>
            </a:r>
            <a:r>
              <a:rPr lang="it-IT" sz="2400" dirty="0">
                <a:solidFill>
                  <a:srgbClr val="00B050"/>
                </a:solidFill>
                <a:latin typeface="Bernard MT Condensed" panose="02050806060905020404" pitchFamily="18" charset="0"/>
              </a:rPr>
              <a:t> Network (ANN)</a:t>
            </a:r>
          </a:p>
        </p:txBody>
      </p:sp>
      <p:pic>
        <p:nvPicPr>
          <p:cNvPr id="8" name="Picture 2">
            <a:extLst>
              <a:ext uri="{FF2B5EF4-FFF2-40B4-BE49-F238E27FC236}">
                <a16:creationId xmlns:a16="http://schemas.microsoft.com/office/drawing/2014/main" id="{88884502-4B5B-4148-8E37-9C7131F9EC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274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A351052A-6559-466C-83B5-1457C64F3083}"/>
              </a:ext>
            </a:extLst>
          </p:cNvPr>
          <p:cNvPicPr>
            <a:picLocks noChangeAspect="1"/>
          </p:cNvPicPr>
          <p:nvPr/>
        </p:nvPicPr>
        <p:blipFill>
          <a:blip r:embed="rId2"/>
          <a:stretch>
            <a:fillRect/>
          </a:stretch>
        </p:blipFill>
        <p:spPr>
          <a:xfrm>
            <a:off x="211066" y="1880243"/>
            <a:ext cx="2503106" cy="1532074"/>
          </a:xfrm>
          <a:prstGeom prst="rect">
            <a:avLst/>
          </a:prstGeom>
        </p:spPr>
      </p:pic>
      <p:pic>
        <p:nvPicPr>
          <p:cNvPr id="3" name="Immagine 2">
            <a:extLst>
              <a:ext uri="{FF2B5EF4-FFF2-40B4-BE49-F238E27FC236}">
                <a16:creationId xmlns:a16="http://schemas.microsoft.com/office/drawing/2014/main" id="{5BC5C7E7-BF7A-4F87-9E07-D0BF4B615AF8}"/>
              </a:ext>
            </a:extLst>
          </p:cNvPr>
          <p:cNvPicPr>
            <a:picLocks noChangeAspect="1"/>
          </p:cNvPicPr>
          <p:nvPr/>
        </p:nvPicPr>
        <p:blipFill>
          <a:blip r:embed="rId3"/>
          <a:stretch>
            <a:fillRect/>
          </a:stretch>
        </p:blipFill>
        <p:spPr>
          <a:xfrm>
            <a:off x="2684812" y="1001487"/>
            <a:ext cx="6414712" cy="2767132"/>
          </a:xfrm>
          <a:prstGeom prst="rect">
            <a:avLst/>
          </a:prstGeom>
        </p:spPr>
      </p:pic>
      <p:sp>
        <p:nvSpPr>
          <p:cNvPr id="4" name="CasellaDiTesto 3">
            <a:extLst>
              <a:ext uri="{FF2B5EF4-FFF2-40B4-BE49-F238E27FC236}">
                <a16:creationId xmlns:a16="http://schemas.microsoft.com/office/drawing/2014/main" id="{5DF78FDF-5BBF-4110-B3A8-BAD0342524D6}"/>
              </a:ext>
            </a:extLst>
          </p:cNvPr>
          <p:cNvSpPr txBox="1"/>
          <p:nvPr/>
        </p:nvSpPr>
        <p:spPr>
          <a:xfrm>
            <a:off x="275771" y="4005943"/>
            <a:ext cx="8556172" cy="369332"/>
          </a:xfrm>
          <a:prstGeom prst="rect">
            <a:avLst/>
          </a:prstGeom>
          <a:noFill/>
        </p:spPr>
        <p:txBody>
          <a:bodyPr wrap="square" rtlCol="0">
            <a:spAutoFit/>
          </a:bodyPr>
          <a:lstStyle/>
          <a:p>
            <a:r>
              <a:rPr lang="it-IT" dirty="0">
                <a:solidFill>
                  <a:schemeClr val="bg1"/>
                </a:solidFill>
                <a:latin typeface="Berlin Sans FB Demi" panose="020E0802020502020306" pitchFamily="34" charset="0"/>
              </a:rPr>
              <a:t>....and the winner </a:t>
            </a:r>
            <a:r>
              <a:rPr lang="it-IT" dirty="0" err="1">
                <a:solidFill>
                  <a:schemeClr val="bg1"/>
                </a:solidFill>
                <a:latin typeface="Berlin Sans FB Demi" panose="020E0802020502020306" pitchFamily="34" charset="0"/>
              </a:rPr>
              <a:t>is</a:t>
            </a:r>
            <a:r>
              <a:rPr lang="it-IT" dirty="0">
                <a:solidFill>
                  <a:schemeClr val="bg1"/>
                </a:solidFill>
                <a:latin typeface="Berlin Sans FB Demi" panose="020E0802020502020306" pitchFamily="34" charset="0"/>
              </a:rPr>
              <a:t>…..GBM!!! </a:t>
            </a:r>
            <a:r>
              <a:rPr lang="it-IT" dirty="0" err="1">
                <a:solidFill>
                  <a:schemeClr val="bg1"/>
                </a:solidFill>
                <a:latin typeface="Berlin Sans FB Demi" panose="020E0802020502020306" pitchFamily="34" charset="0"/>
              </a:rPr>
              <a:t>It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is</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used</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as</a:t>
            </a:r>
            <a:r>
              <a:rPr lang="it-IT" dirty="0">
                <a:solidFill>
                  <a:schemeClr val="bg1"/>
                </a:solidFill>
                <a:latin typeface="Berlin Sans FB Demi" panose="020E0802020502020306" pitchFamily="34" charset="0"/>
              </a:rPr>
              <a:t> baseline model for </a:t>
            </a:r>
            <a:r>
              <a:rPr lang="it-IT" dirty="0" err="1">
                <a:solidFill>
                  <a:schemeClr val="bg1"/>
                </a:solidFill>
                <a:latin typeface="Berlin Sans FB Demi" panose="020E0802020502020306" pitchFamily="34" charset="0"/>
              </a:rPr>
              <a:t>next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experiments</a:t>
            </a:r>
            <a:r>
              <a:rPr lang="it-IT" dirty="0">
                <a:solidFill>
                  <a:schemeClr val="bg1"/>
                </a:solidFill>
                <a:latin typeface="Berlin Sans FB Demi" panose="020E0802020502020306" pitchFamily="34" charset="0"/>
              </a:rPr>
              <a:t>!!!</a:t>
            </a:r>
            <a:r>
              <a:rPr lang="it-IT" dirty="0">
                <a:solidFill>
                  <a:schemeClr val="bg1"/>
                </a:solidFill>
              </a:rPr>
              <a:t> </a:t>
            </a:r>
          </a:p>
        </p:txBody>
      </p:sp>
      <p:sp>
        <p:nvSpPr>
          <p:cNvPr id="6" name="CasellaDiTesto 5">
            <a:extLst>
              <a:ext uri="{FF2B5EF4-FFF2-40B4-BE49-F238E27FC236}">
                <a16:creationId xmlns:a16="http://schemas.microsoft.com/office/drawing/2014/main" id="{C8E9FB9E-1CE8-410D-A27C-DFF337BCE481}"/>
              </a:ext>
            </a:extLst>
          </p:cNvPr>
          <p:cNvSpPr txBox="1"/>
          <p:nvPr/>
        </p:nvSpPr>
        <p:spPr>
          <a:xfrm>
            <a:off x="769257" y="190328"/>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Results</a:t>
            </a:r>
            <a:endParaRPr lang="it-IT" sz="2400" dirty="0">
              <a:solidFill>
                <a:srgbClr val="00B050"/>
              </a:solidFill>
              <a:latin typeface="Bernard MT Condensed" panose="02050806060905020404" pitchFamily="18" charset="0"/>
            </a:endParaRPr>
          </a:p>
        </p:txBody>
      </p:sp>
      <p:pic>
        <p:nvPicPr>
          <p:cNvPr id="7" name="Picture 2">
            <a:extLst>
              <a:ext uri="{FF2B5EF4-FFF2-40B4-BE49-F238E27FC236}">
                <a16:creationId xmlns:a16="http://schemas.microsoft.com/office/drawing/2014/main" id="{3D63C0D4-BA09-44E6-A46B-530DA50C8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832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B509FCBE-0BC9-4194-9705-BF20B5A7AF8C}"/>
              </a:ext>
            </a:extLst>
          </p:cNvPr>
          <p:cNvPicPr>
            <a:picLocks noChangeAspect="1"/>
          </p:cNvPicPr>
          <p:nvPr/>
        </p:nvPicPr>
        <p:blipFill>
          <a:blip r:embed="rId2"/>
          <a:stretch>
            <a:fillRect/>
          </a:stretch>
        </p:blipFill>
        <p:spPr>
          <a:xfrm>
            <a:off x="377370" y="789088"/>
            <a:ext cx="3483265" cy="1773464"/>
          </a:xfrm>
          <a:prstGeom prst="rect">
            <a:avLst/>
          </a:prstGeom>
        </p:spPr>
      </p:pic>
      <p:pic>
        <p:nvPicPr>
          <p:cNvPr id="5" name="Immagine 4">
            <a:extLst>
              <a:ext uri="{FF2B5EF4-FFF2-40B4-BE49-F238E27FC236}">
                <a16:creationId xmlns:a16="http://schemas.microsoft.com/office/drawing/2014/main" id="{55DD9D21-4D69-4B6B-BFFE-75751CBF1479}"/>
              </a:ext>
            </a:extLst>
          </p:cNvPr>
          <p:cNvPicPr>
            <a:picLocks noChangeAspect="1"/>
          </p:cNvPicPr>
          <p:nvPr/>
        </p:nvPicPr>
        <p:blipFill>
          <a:blip r:embed="rId3"/>
          <a:stretch>
            <a:fillRect/>
          </a:stretch>
        </p:blipFill>
        <p:spPr>
          <a:xfrm>
            <a:off x="5072965" y="762000"/>
            <a:ext cx="3483266" cy="1767557"/>
          </a:xfrm>
          <a:prstGeom prst="rect">
            <a:avLst/>
          </a:prstGeom>
        </p:spPr>
      </p:pic>
      <p:pic>
        <p:nvPicPr>
          <p:cNvPr id="7" name="Immagine 6">
            <a:extLst>
              <a:ext uri="{FF2B5EF4-FFF2-40B4-BE49-F238E27FC236}">
                <a16:creationId xmlns:a16="http://schemas.microsoft.com/office/drawing/2014/main" id="{A3146CB7-22B8-4C7C-B88C-F01BE08C388D}"/>
              </a:ext>
            </a:extLst>
          </p:cNvPr>
          <p:cNvPicPr>
            <a:picLocks noChangeAspect="1"/>
          </p:cNvPicPr>
          <p:nvPr/>
        </p:nvPicPr>
        <p:blipFill>
          <a:blip r:embed="rId4"/>
          <a:stretch>
            <a:fillRect/>
          </a:stretch>
        </p:blipFill>
        <p:spPr>
          <a:xfrm>
            <a:off x="5072965" y="3091543"/>
            <a:ext cx="3483267" cy="1824570"/>
          </a:xfrm>
          <a:prstGeom prst="rect">
            <a:avLst/>
          </a:prstGeom>
        </p:spPr>
      </p:pic>
      <p:pic>
        <p:nvPicPr>
          <p:cNvPr id="9" name="Immagine 8">
            <a:extLst>
              <a:ext uri="{FF2B5EF4-FFF2-40B4-BE49-F238E27FC236}">
                <a16:creationId xmlns:a16="http://schemas.microsoft.com/office/drawing/2014/main" id="{FBE3EE1E-C4BF-4F36-9028-500A94A9BE70}"/>
              </a:ext>
            </a:extLst>
          </p:cNvPr>
          <p:cNvPicPr>
            <a:picLocks noChangeAspect="1"/>
          </p:cNvPicPr>
          <p:nvPr/>
        </p:nvPicPr>
        <p:blipFill>
          <a:blip r:embed="rId5"/>
          <a:stretch>
            <a:fillRect/>
          </a:stretch>
        </p:blipFill>
        <p:spPr>
          <a:xfrm>
            <a:off x="377370" y="3091543"/>
            <a:ext cx="3483265" cy="1792075"/>
          </a:xfrm>
          <a:prstGeom prst="rect">
            <a:avLst/>
          </a:prstGeom>
        </p:spPr>
      </p:pic>
      <p:sp>
        <p:nvSpPr>
          <p:cNvPr id="10" name="CasellaDiTesto 9">
            <a:extLst>
              <a:ext uri="{FF2B5EF4-FFF2-40B4-BE49-F238E27FC236}">
                <a16:creationId xmlns:a16="http://schemas.microsoft.com/office/drawing/2014/main" id="{FB60C7FA-B73B-41E9-8274-B93AFF817747}"/>
              </a:ext>
            </a:extLst>
          </p:cNvPr>
          <p:cNvSpPr txBox="1"/>
          <p:nvPr/>
        </p:nvSpPr>
        <p:spPr>
          <a:xfrm>
            <a:off x="859888" y="273879"/>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GLM</a:t>
            </a:r>
          </a:p>
        </p:txBody>
      </p:sp>
      <p:sp>
        <p:nvSpPr>
          <p:cNvPr id="11" name="CasellaDiTesto 10">
            <a:extLst>
              <a:ext uri="{FF2B5EF4-FFF2-40B4-BE49-F238E27FC236}">
                <a16:creationId xmlns:a16="http://schemas.microsoft.com/office/drawing/2014/main" id="{A50AC6CA-7285-4F95-B168-63C50BD70125}"/>
              </a:ext>
            </a:extLst>
          </p:cNvPr>
          <p:cNvSpPr txBox="1"/>
          <p:nvPr/>
        </p:nvSpPr>
        <p:spPr>
          <a:xfrm>
            <a:off x="5682343" y="305582"/>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GBM</a:t>
            </a:r>
          </a:p>
        </p:txBody>
      </p:sp>
      <p:sp>
        <p:nvSpPr>
          <p:cNvPr id="12" name="CasellaDiTesto 11">
            <a:extLst>
              <a:ext uri="{FF2B5EF4-FFF2-40B4-BE49-F238E27FC236}">
                <a16:creationId xmlns:a16="http://schemas.microsoft.com/office/drawing/2014/main" id="{18A67705-1AFB-4027-91EC-6C8DE866AE1F}"/>
              </a:ext>
            </a:extLst>
          </p:cNvPr>
          <p:cNvSpPr txBox="1"/>
          <p:nvPr/>
        </p:nvSpPr>
        <p:spPr>
          <a:xfrm>
            <a:off x="762000" y="2695123"/>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RF</a:t>
            </a:r>
          </a:p>
        </p:txBody>
      </p:sp>
      <p:sp>
        <p:nvSpPr>
          <p:cNvPr id="13" name="CasellaDiTesto 12">
            <a:extLst>
              <a:ext uri="{FF2B5EF4-FFF2-40B4-BE49-F238E27FC236}">
                <a16:creationId xmlns:a16="http://schemas.microsoft.com/office/drawing/2014/main" id="{156AAD16-8B90-4786-A313-796738191370}"/>
              </a:ext>
            </a:extLst>
          </p:cNvPr>
          <p:cNvSpPr txBox="1"/>
          <p:nvPr/>
        </p:nvSpPr>
        <p:spPr>
          <a:xfrm>
            <a:off x="5609771" y="2695123"/>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NN</a:t>
            </a:r>
          </a:p>
        </p:txBody>
      </p:sp>
      <p:sp>
        <p:nvSpPr>
          <p:cNvPr id="14" name="CasellaDiTesto 13">
            <a:extLst>
              <a:ext uri="{FF2B5EF4-FFF2-40B4-BE49-F238E27FC236}">
                <a16:creationId xmlns:a16="http://schemas.microsoft.com/office/drawing/2014/main" id="{F90C1110-EE2C-4CDD-8483-C9F788141B20}"/>
              </a:ext>
            </a:extLst>
          </p:cNvPr>
          <p:cNvSpPr txBox="1"/>
          <p:nvPr/>
        </p:nvSpPr>
        <p:spPr>
          <a:xfrm>
            <a:off x="580572" y="56093"/>
            <a:ext cx="8461829" cy="338554"/>
          </a:xfrm>
          <a:prstGeom prst="rect">
            <a:avLst/>
          </a:prstGeom>
          <a:noFill/>
        </p:spPr>
        <p:txBody>
          <a:bodyPr wrap="square" rtlCol="0">
            <a:spAutoFit/>
          </a:bodyPr>
          <a:lstStyle/>
          <a:p>
            <a:pPr algn="ctr"/>
            <a:r>
              <a:rPr lang="it-IT" sz="1600" dirty="0">
                <a:solidFill>
                  <a:schemeClr val="bg1"/>
                </a:solidFill>
                <a:latin typeface="Berlin Sans FB Demi" panose="020E0802020502020306" pitchFamily="34" charset="0"/>
              </a:rPr>
              <a:t>Distribution of </a:t>
            </a:r>
            <a:r>
              <a:rPr lang="it-IT" sz="1600" dirty="0" err="1">
                <a:solidFill>
                  <a:schemeClr val="bg1"/>
                </a:solidFill>
                <a:latin typeface="Berlin Sans FB Demi" panose="020E0802020502020306" pitchFamily="34" charset="0"/>
              </a:rPr>
              <a:t>predicted</a:t>
            </a:r>
            <a:r>
              <a:rPr lang="it-IT" sz="1600" dirty="0">
                <a:solidFill>
                  <a:schemeClr val="bg1"/>
                </a:solidFill>
                <a:latin typeface="Berlin Sans FB Demi" panose="020E0802020502020306" pitchFamily="34" charset="0"/>
              </a:rPr>
              <a:t> CLV by models</a:t>
            </a:r>
          </a:p>
        </p:txBody>
      </p:sp>
      <p:pic>
        <p:nvPicPr>
          <p:cNvPr id="15" name="Picture 2">
            <a:extLst>
              <a:ext uri="{FF2B5EF4-FFF2-40B4-BE49-F238E27FC236}">
                <a16:creationId xmlns:a16="http://schemas.microsoft.com/office/drawing/2014/main" id="{8E91DE5E-AEB6-4F78-8EEE-F9910134F4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878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1569660"/>
          </a:xfrm>
          <a:prstGeom prst="rect">
            <a:avLst/>
          </a:prstGeom>
          <a:noFill/>
        </p:spPr>
        <p:txBody>
          <a:bodyPr wrap="square" rtlCol="0">
            <a:spAutoFit/>
          </a:bodyPr>
          <a:lstStyle/>
          <a:p>
            <a:pPr algn="ctr"/>
            <a:r>
              <a:rPr lang="it-IT" sz="4800" dirty="0" err="1">
                <a:latin typeface="Arial" panose="020B0604020202020204" pitchFamily="34" charset="0"/>
                <a:cs typeface="Arial" panose="020B0604020202020204" pitchFamily="34" charset="0"/>
              </a:rPr>
              <a:t>Unsupervised</a:t>
            </a:r>
            <a:r>
              <a:rPr lang="it-IT" sz="4800" dirty="0">
                <a:latin typeface="Arial" panose="020B0604020202020204" pitchFamily="34" charset="0"/>
                <a:cs typeface="Arial" panose="020B0604020202020204" pitchFamily="34" charset="0"/>
              </a:rPr>
              <a:t> Learning</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8655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0CDEFEC9-770A-4F72-A456-98599079CB0A}"/>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Unsupervised</a:t>
            </a:r>
            <a:r>
              <a:rPr lang="it-IT" sz="2400" dirty="0">
                <a:solidFill>
                  <a:srgbClr val="00B050"/>
                </a:solidFill>
                <a:latin typeface="Bernard MT Condensed" panose="02050806060905020404" pitchFamily="18" charset="0"/>
              </a:rPr>
              <a:t> Learning</a:t>
            </a:r>
          </a:p>
        </p:txBody>
      </p:sp>
      <p:sp>
        <p:nvSpPr>
          <p:cNvPr id="3" name="CasellaDiTesto 2">
            <a:extLst>
              <a:ext uri="{FF2B5EF4-FFF2-40B4-BE49-F238E27FC236}">
                <a16:creationId xmlns:a16="http://schemas.microsoft.com/office/drawing/2014/main" id="{7C4BBC90-E4FF-4936-8FE1-41FEE2B72244}"/>
              </a:ext>
            </a:extLst>
          </p:cNvPr>
          <p:cNvSpPr txBox="1"/>
          <p:nvPr/>
        </p:nvSpPr>
        <p:spPr>
          <a:xfrm>
            <a:off x="972457" y="769257"/>
            <a:ext cx="7569200" cy="923330"/>
          </a:xfrm>
          <a:prstGeom prst="rect">
            <a:avLst/>
          </a:prstGeom>
          <a:noFill/>
        </p:spPr>
        <p:txBody>
          <a:bodyPr wrap="square" rtlCol="0">
            <a:spAutoFit/>
          </a:bodyPr>
          <a:lstStyle/>
          <a:p>
            <a:pPr algn="ctr"/>
            <a:r>
              <a:rPr lang="en-US" b="0" i="0" dirty="0">
                <a:solidFill>
                  <a:schemeClr val="bg1"/>
                </a:solidFill>
                <a:effectLst/>
                <a:latin typeface="Berlin Sans FB Demi" panose="020E0802020502020306" pitchFamily="34" charset="0"/>
              </a:rPr>
              <a:t>Unsupervised Learning describes tasks that involves using a model to discover a good internal representation of input data useful for subsequent Supervised Learning.</a:t>
            </a:r>
            <a:endParaRPr lang="it-IT" dirty="0">
              <a:solidFill>
                <a:schemeClr val="bg1"/>
              </a:solidFill>
              <a:latin typeface="Berlin Sans FB Demi" panose="020E0802020502020306" pitchFamily="34" charset="0"/>
            </a:endParaRPr>
          </a:p>
        </p:txBody>
      </p:sp>
      <p:sp>
        <p:nvSpPr>
          <p:cNvPr id="4" name="CasellaDiTesto 3">
            <a:extLst>
              <a:ext uri="{FF2B5EF4-FFF2-40B4-BE49-F238E27FC236}">
                <a16:creationId xmlns:a16="http://schemas.microsoft.com/office/drawing/2014/main" id="{1C9F2B3A-A8F0-404F-8634-D66134523726}"/>
              </a:ext>
            </a:extLst>
          </p:cNvPr>
          <p:cNvSpPr txBox="1"/>
          <p:nvPr/>
        </p:nvSpPr>
        <p:spPr>
          <a:xfrm>
            <a:off x="623778" y="2353340"/>
            <a:ext cx="1538175" cy="1938992"/>
          </a:xfrm>
          <a:prstGeom prst="rect">
            <a:avLst/>
          </a:prstGeom>
          <a:noFill/>
        </p:spPr>
        <p:txBody>
          <a:bodyPr wrap="square" rtlCol="0">
            <a:spAutoFit/>
          </a:bodyPr>
          <a:lstStyle/>
          <a:p>
            <a:pPr algn="just"/>
            <a:r>
              <a:rPr lang="it-IT" sz="1500" dirty="0" err="1">
                <a:solidFill>
                  <a:srgbClr val="00B050"/>
                </a:solidFill>
                <a:latin typeface="Berlin Sans FB Demi" panose="020E0802020502020306" pitchFamily="34" charset="0"/>
              </a:rPr>
              <a:t>Dimensionality</a:t>
            </a:r>
            <a:r>
              <a:rPr lang="it-IT" sz="1500" dirty="0">
                <a:solidFill>
                  <a:srgbClr val="00B050"/>
                </a:solidFill>
                <a:latin typeface="Berlin Sans FB Demi" panose="020E0802020502020306" pitchFamily="34" charset="0"/>
              </a:rPr>
              <a:t> </a:t>
            </a:r>
            <a:r>
              <a:rPr lang="it-IT" sz="1500" dirty="0" err="1">
                <a:solidFill>
                  <a:srgbClr val="00B050"/>
                </a:solidFill>
                <a:latin typeface="Berlin Sans FB Demi" panose="020E0802020502020306" pitchFamily="34" charset="0"/>
              </a:rPr>
              <a:t>Reduction</a:t>
            </a:r>
            <a:r>
              <a:rPr lang="it-IT" sz="1500" dirty="0">
                <a:solidFill>
                  <a:srgbClr val="00B050"/>
                </a:solidFill>
                <a:latin typeface="Berlin Sans FB Demi" panose="020E0802020502020306" pitchFamily="34" charset="0"/>
              </a:rPr>
              <a:t>: </a:t>
            </a:r>
          </a:p>
          <a:p>
            <a:pPr algn="just"/>
            <a:r>
              <a:rPr lang="it-IT" sz="1500" dirty="0" err="1">
                <a:solidFill>
                  <a:schemeClr val="bg1"/>
                </a:solidFill>
                <a:latin typeface="Berlin Sans FB Demi" panose="020E0802020502020306" pitchFamily="34" charset="0"/>
              </a:rPr>
              <a:t>it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is</a:t>
            </a:r>
            <a:r>
              <a:rPr lang="it-IT" sz="1500" dirty="0">
                <a:solidFill>
                  <a:schemeClr val="bg1"/>
                </a:solidFill>
                <a:latin typeface="Berlin Sans FB Demi" panose="020E0802020502020306" pitchFamily="34" charset="0"/>
              </a:rPr>
              <a:t> the </a:t>
            </a:r>
            <a:r>
              <a:rPr lang="it-IT" sz="1500" dirty="0" err="1">
                <a:solidFill>
                  <a:schemeClr val="bg1"/>
                </a:solidFill>
                <a:latin typeface="Berlin Sans FB Demi" panose="020E0802020502020306" pitchFamily="34" charset="0"/>
              </a:rPr>
              <a:t>process</a:t>
            </a:r>
            <a:r>
              <a:rPr lang="it-IT" sz="1500" dirty="0">
                <a:solidFill>
                  <a:schemeClr val="bg1"/>
                </a:solidFill>
                <a:latin typeface="Berlin Sans FB Demi" panose="020E0802020502020306" pitchFamily="34" charset="0"/>
              </a:rPr>
              <a:t> of </a:t>
            </a:r>
            <a:r>
              <a:rPr lang="it-IT" sz="1500" dirty="0" err="1">
                <a:solidFill>
                  <a:schemeClr val="bg1"/>
                </a:solidFill>
                <a:latin typeface="Berlin Sans FB Demi" panose="020E0802020502020306" pitchFamily="34" charset="0"/>
              </a:rPr>
              <a:t>reducing</a:t>
            </a:r>
            <a:r>
              <a:rPr lang="it-IT" sz="1500" dirty="0">
                <a:solidFill>
                  <a:schemeClr val="bg1"/>
                </a:solidFill>
                <a:latin typeface="Berlin Sans FB Demi" panose="020E0802020502020306" pitchFamily="34" charset="0"/>
              </a:rPr>
              <a:t> the </a:t>
            </a:r>
            <a:r>
              <a:rPr lang="it-IT" sz="1500" dirty="0" err="1">
                <a:solidFill>
                  <a:schemeClr val="bg1"/>
                </a:solidFill>
                <a:latin typeface="Berlin Sans FB Demi" panose="020E0802020502020306" pitchFamily="34" charset="0"/>
              </a:rPr>
              <a:t>amount</a:t>
            </a:r>
            <a:r>
              <a:rPr lang="it-IT" sz="1500" dirty="0">
                <a:solidFill>
                  <a:schemeClr val="bg1"/>
                </a:solidFill>
                <a:latin typeface="Berlin Sans FB Demi" panose="020E0802020502020306" pitchFamily="34" charset="0"/>
              </a:rPr>
              <a:t> of features to a set of </a:t>
            </a:r>
            <a:r>
              <a:rPr lang="it-IT" sz="1500" dirty="0" err="1">
                <a:solidFill>
                  <a:schemeClr val="bg1"/>
                </a:solidFill>
                <a:latin typeface="Berlin Sans FB Demi" panose="020E0802020502020306" pitchFamily="34" charset="0"/>
              </a:rPr>
              <a:t>principal</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variables</a:t>
            </a:r>
            <a:endParaRPr lang="it-IT" dirty="0">
              <a:solidFill>
                <a:schemeClr val="bg1"/>
              </a:solidFill>
            </a:endParaRPr>
          </a:p>
        </p:txBody>
      </p:sp>
      <p:sp>
        <p:nvSpPr>
          <p:cNvPr id="5" name="CasellaDiTesto 4">
            <a:extLst>
              <a:ext uri="{FF2B5EF4-FFF2-40B4-BE49-F238E27FC236}">
                <a16:creationId xmlns:a16="http://schemas.microsoft.com/office/drawing/2014/main" id="{158039C5-B824-4176-8CB1-A42066571D52}"/>
              </a:ext>
            </a:extLst>
          </p:cNvPr>
          <p:cNvSpPr txBox="1"/>
          <p:nvPr/>
        </p:nvSpPr>
        <p:spPr>
          <a:xfrm>
            <a:off x="2583712" y="2353340"/>
            <a:ext cx="1538175" cy="1754326"/>
          </a:xfrm>
          <a:prstGeom prst="rect">
            <a:avLst/>
          </a:prstGeom>
          <a:noFill/>
        </p:spPr>
        <p:txBody>
          <a:bodyPr wrap="square" rtlCol="0">
            <a:spAutoFit/>
          </a:bodyPr>
          <a:lstStyle/>
          <a:p>
            <a:pPr algn="just"/>
            <a:r>
              <a:rPr lang="it-IT" sz="1500" dirty="0">
                <a:solidFill>
                  <a:srgbClr val="00B050"/>
                </a:solidFill>
                <a:latin typeface="Berlin Sans FB Demi" panose="020E0802020502020306" pitchFamily="34" charset="0"/>
              </a:rPr>
              <a:t>Clustering: </a:t>
            </a:r>
            <a:r>
              <a:rPr lang="it-IT" sz="1500" dirty="0" err="1">
                <a:solidFill>
                  <a:schemeClr val="bg1"/>
                </a:solidFill>
                <a:latin typeface="Berlin Sans FB Demi" panose="020E0802020502020306" pitchFamily="34" charset="0"/>
              </a:rPr>
              <a:t>it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is</a:t>
            </a:r>
            <a:r>
              <a:rPr lang="it-IT" sz="1500" dirty="0">
                <a:solidFill>
                  <a:schemeClr val="bg1"/>
                </a:solidFill>
                <a:latin typeface="Berlin Sans FB Demi" panose="020E0802020502020306" pitchFamily="34" charset="0"/>
              </a:rPr>
              <a:t> the </a:t>
            </a:r>
            <a:r>
              <a:rPr lang="it-IT" sz="1500" dirty="0" err="1">
                <a:solidFill>
                  <a:schemeClr val="bg1"/>
                </a:solidFill>
                <a:latin typeface="Berlin Sans FB Demi" panose="020E0802020502020306" pitchFamily="34" charset="0"/>
              </a:rPr>
              <a:t>process</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used</a:t>
            </a:r>
            <a:r>
              <a:rPr lang="it-IT" sz="1500" dirty="0">
                <a:solidFill>
                  <a:schemeClr val="bg1"/>
                </a:solidFill>
                <a:latin typeface="Berlin Sans FB Demi" panose="020E0802020502020306" pitchFamily="34" charset="0"/>
              </a:rPr>
              <a:t> to </a:t>
            </a:r>
            <a:r>
              <a:rPr lang="it-IT" sz="1500" dirty="0" err="1">
                <a:solidFill>
                  <a:schemeClr val="bg1"/>
                </a:solidFill>
                <a:latin typeface="Berlin Sans FB Demi" panose="020E0802020502020306" pitchFamily="34" charset="0"/>
              </a:rPr>
              <a:t>discover</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inherent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groupings</a:t>
            </a:r>
            <a:r>
              <a:rPr lang="it-IT" sz="1500" dirty="0">
                <a:solidFill>
                  <a:schemeClr val="bg1"/>
                </a:solidFill>
                <a:latin typeface="Berlin Sans FB Demi" panose="020E0802020502020306" pitchFamily="34" charset="0"/>
              </a:rPr>
              <a:t> in the data</a:t>
            </a:r>
          </a:p>
          <a:p>
            <a:endParaRPr lang="it-IT" dirty="0">
              <a:solidFill>
                <a:schemeClr val="bg1"/>
              </a:solidFill>
            </a:endParaRPr>
          </a:p>
        </p:txBody>
      </p:sp>
      <p:sp>
        <p:nvSpPr>
          <p:cNvPr id="6" name="CasellaDiTesto 5">
            <a:extLst>
              <a:ext uri="{FF2B5EF4-FFF2-40B4-BE49-F238E27FC236}">
                <a16:creationId xmlns:a16="http://schemas.microsoft.com/office/drawing/2014/main" id="{D439401E-5132-49CA-94BA-7D366828A81B}"/>
              </a:ext>
            </a:extLst>
          </p:cNvPr>
          <p:cNvSpPr txBox="1"/>
          <p:nvPr/>
        </p:nvSpPr>
        <p:spPr>
          <a:xfrm>
            <a:off x="4635795" y="2353340"/>
            <a:ext cx="1538175" cy="1985159"/>
          </a:xfrm>
          <a:prstGeom prst="rect">
            <a:avLst/>
          </a:prstGeom>
          <a:noFill/>
        </p:spPr>
        <p:txBody>
          <a:bodyPr wrap="square" rtlCol="0">
            <a:spAutoFit/>
          </a:bodyPr>
          <a:lstStyle/>
          <a:p>
            <a:pPr algn="just"/>
            <a:r>
              <a:rPr lang="it-IT" sz="1500" dirty="0" err="1">
                <a:solidFill>
                  <a:srgbClr val="00B050"/>
                </a:solidFill>
                <a:latin typeface="Berlin Sans FB Demi" panose="020E0802020502020306" pitchFamily="34" charset="0"/>
              </a:rPr>
              <a:t>Anomaly</a:t>
            </a:r>
            <a:r>
              <a:rPr lang="it-IT" sz="1500" dirty="0">
                <a:solidFill>
                  <a:srgbClr val="00B050"/>
                </a:solidFill>
                <a:latin typeface="Berlin Sans FB Demi" panose="020E0802020502020306" pitchFamily="34" charset="0"/>
              </a:rPr>
              <a:t> </a:t>
            </a:r>
            <a:r>
              <a:rPr lang="it-IT" sz="1500" dirty="0" err="1">
                <a:solidFill>
                  <a:srgbClr val="00B050"/>
                </a:solidFill>
                <a:latin typeface="Berlin Sans FB Demi" panose="020E0802020502020306" pitchFamily="34" charset="0"/>
              </a:rPr>
              <a:t>detection</a:t>
            </a:r>
            <a:r>
              <a:rPr lang="it-IT" sz="1500" dirty="0">
                <a:solidFill>
                  <a:srgbClr val="00B050"/>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is</a:t>
            </a:r>
            <a:r>
              <a:rPr lang="it-IT" sz="1500" dirty="0">
                <a:solidFill>
                  <a:schemeClr val="bg1"/>
                </a:solidFill>
                <a:latin typeface="Berlin Sans FB Demi" panose="020E0802020502020306" pitchFamily="34" charset="0"/>
              </a:rPr>
              <a:t> the </a:t>
            </a:r>
            <a:r>
              <a:rPr lang="it-IT" sz="1500" dirty="0" err="1">
                <a:solidFill>
                  <a:schemeClr val="bg1"/>
                </a:solidFill>
                <a:latin typeface="Berlin Sans FB Demi" panose="020E0802020502020306" pitchFamily="34" charset="0"/>
              </a:rPr>
              <a:t>process</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used</a:t>
            </a:r>
            <a:r>
              <a:rPr lang="it-IT" sz="1500" dirty="0">
                <a:solidFill>
                  <a:schemeClr val="bg1"/>
                </a:solidFill>
                <a:latin typeface="Berlin Sans FB Demi" panose="020E0802020502020306" pitchFamily="34" charset="0"/>
              </a:rPr>
              <a:t> to </a:t>
            </a:r>
            <a:r>
              <a:rPr lang="it-IT" sz="1500" dirty="0" err="1">
                <a:solidFill>
                  <a:schemeClr val="bg1"/>
                </a:solidFill>
                <a:latin typeface="Berlin Sans FB Demi" panose="020E0802020502020306" pitchFamily="34" charset="0"/>
              </a:rPr>
              <a:t>discover</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unusual</a:t>
            </a:r>
            <a:r>
              <a:rPr lang="it-IT" sz="1500" dirty="0">
                <a:solidFill>
                  <a:schemeClr val="bg1"/>
                </a:solidFill>
                <a:latin typeface="Berlin Sans FB Demi" panose="020E0802020502020306" pitchFamily="34" charset="0"/>
              </a:rPr>
              <a:t> data points in the data set</a:t>
            </a:r>
          </a:p>
          <a:p>
            <a:endParaRPr lang="it-IT" dirty="0">
              <a:solidFill>
                <a:schemeClr val="bg1"/>
              </a:solidFill>
            </a:endParaRPr>
          </a:p>
        </p:txBody>
      </p:sp>
      <p:sp>
        <p:nvSpPr>
          <p:cNvPr id="7" name="CasellaDiTesto 6">
            <a:extLst>
              <a:ext uri="{FF2B5EF4-FFF2-40B4-BE49-F238E27FC236}">
                <a16:creationId xmlns:a16="http://schemas.microsoft.com/office/drawing/2014/main" id="{4AC4123B-E915-45CE-B46A-4E85FB8F52DA}"/>
              </a:ext>
            </a:extLst>
          </p:cNvPr>
          <p:cNvSpPr txBox="1"/>
          <p:nvPr/>
        </p:nvSpPr>
        <p:spPr>
          <a:xfrm>
            <a:off x="6814796" y="2353340"/>
            <a:ext cx="1538175" cy="1985159"/>
          </a:xfrm>
          <a:prstGeom prst="rect">
            <a:avLst/>
          </a:prstGeom>
          <a:noFill/>
        </p:spPr>
        <p:txBody>
          <a:bodyPr wrap="square" rtlCol="0">
            <a:spAutoFit/>
          </a:bodyPr>
          <a:lstStyle/>
          <a:p>
            <a:pPr algn="just"/>
            <a:r>
              <a:rPr lang="it-IT" sz="1500" dirty="0">
                <a:solidFill>
                  <a:srgbClr val="00B050"/>
                </a:solidFill>
                <a:latin typeface="Berlin Sans FB Demi" panose="020E0802020502020306" pitchFamily="34" charset="0"/>
              </a:rPr>
              <a:t>Association: </a:t>
            </a:r>
            <a:r>
              <a:rPr lang="it-IT" sz="1500" dirty="0" err="1">
                <a:solidFill>
                  <a:schemeClr val="bg1"/>
                </a:solidFill>
                <a:latin typeface="Berlin Sans FB Demi" panose="020E0802020502020306" pitchFamily="34" charset="0"/>
              </a:rPr>
              <a:t>it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is</a:t>
            </a:r>
            <a:r>
              <a:rPr lang="it-IT" sz="1500" dirty="0">
                <a:solidFill>
                  <a:schemeClr val="bg1"/>
                </a:solidFill>
                <a:latin typeface="Berlin Sans FB Demi" panose="020E0802020502020306" pitchFamily="34" charset="0"/>
              </a:rPr>
              <a:t> the </a:t>
            </a:r>
            <a:r>
              <a:rPr lang="it-IT" sz="1500" dirty="0" err="1">
                <a:solidFill>
                  <a:schemeClr val="bg1"/>
                </a:solidFill>
                <a:latin typeface="Berlin Sans FB Demi" panose="020E0802020502020306" pitchFamily="34" charset="0"/>
              </a:rPr>
              <a:t>process</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used</a:t>
            </a:r>
            <a:r>
              <a:rPr lang="it-IT" sz="1500" dirty="0">
                <a:solidFill>
                  <a:schemeClr val="bg1"/>
                </a:solidFill>
                <a:latin typeface="Berlin Sans FB Demi" panose="020E0802020502020306" pitchFamily="34" charset="0"/>
              </a:rPr>
              <a:t> to </a:t>
            </a:r>
            <a:r>
              <a:rPr lang="it-IT" sz="1500" dirty="0" err="1">
                <a:solidFill>
                  <a:schemeClr val="bg1"/>
                </a:solidFill>
                <a:latin typeface="Berlin Sans FB Demi" panose="020E0802020502020306" pitchFamily="34" charset="0"/>
              </a:rPr>
              <a:t>discover</a:t>
            </a:r>
            <a:r>
              <a:rPr lang="it-IT" sz="1500" dirty="0">
                <a:solidFill>
                  <a:schemeClr val="bg1"/>
                </a:solidFill>
                <a:latin typeface="Berlin Sans FB Demi" panose="020E0802020502020306" pitchFamily="34" charset="0"/>
              </a:rPr>
              <a:t> sets of items </a:t>
            </a:r>
            <a:r>
              <a:rPr lang="it-IT" sz="1500" dirty="0" err="1">
                <a:solidFill>
                  <a:schemeClr val="bg1"/>
                </a:solidFill>
                <a:latin typeface="Berlin Sans FB Demi" panose="020E0802020502020306" pitchFamily="34" charset="0"/>
              </a:rPr>
              <a:t>that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frequently</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occur</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together</a:t>
            </a:r>
            <a:r>
              <a:rPr lang="it-IT" sz="1500" dirty="0">
                <a:solidFill>
                  <a:schemeClr val="bg1"/>
                </a:solidFill>
                <a:latin typeface="Berlin Sans FB Demi" panose="020E0802020502020306" pitchFamily="34" charset="0"/>
              </a:rPr>
              <a:t> in the data set </a:t>
            </a:r>
          </a:p>
          <a:p>
            <a:endParaRPr lang="it-IT" dirty="0">
              <a:solidFill>
                <a:schemeClr val="bg1"/>
              </a:solidFill>
            </a:endParaRPr>
          </a:p>
        </p:txBody>
      </p:sp>
      <p:sp>
        <p:nvSpPr>
          <p:cNvPr id="8" name="Rettangolo 7">
            <a:extLst>
              <a:ext uri="{FF2B5EF4-FFF2-40B4-BE49-F238E27FC236}">
                <a16:creationId xmlns:a16="http://schemas.microsoft.com/office/drawing/2014/main" id="{8248650E-B6D8-4FDA-A08C-A12C6B721DFF}"/>
              </a:ext>
            </a:extLst>
          </p:cNvPr>
          <p:cNvSpPr/>
          <p:nvPr/>
        </p:nvSpPr>
        <p:spPr>
          <a:xfrm>
            <a:off x="623778" y="2161953"/>
            <a:ext cx="3700129" cy="235334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it-IT"/>
          </a:p>
        </p:txBody>
      </p:sp>
      <p:pic>
        <p:nvPicPr>
          <p:cNvPr id="9" name="Picture 2">
            <a:extLst>
              <a:ext uri="{FF2B5EF4-FFF2-40B4-BE49-F238E27FC236}">
                <a16:creationId xmlns:a16="http://schemas.microsoft.com/office/drawing/2014/main" id="{F41628F3-9A77-494B-A789-DB147C31DD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376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1569660"/>
          </a:xfrm>
          <a:prstGeom prst="rect">
            <a:avLst/>
          </a:prstGeom>
          <a:noFill/>
        </p:spPr>
        <p:txBody>
          <a:bodyPr wrap="square" rtlCol="0">
            <a:spAutoFit/>
          </a:bodyPr>
          <a:lstStyle/>
          <a:p>
            <a:pPr algn="ctr"/>
            <a:r>
              <a:rPr lang="it-IT" sz="4800" dirty="0" err="1">
                <a:latin typeface="Arial" panose="020B0604020202020204" pitchFamily="34" charset="0"/>
                <a:cs typeface="Arial" panose="020B0604020202020204" pitchFamily="34" charset="0"/>
              </a:rPr>
              <a:t>Dimensionality</a:t>
            </a:r>
            <a:r>
              <a:rPr lang="it-IT" sz="4800" dirty="0">
                <a:latin typeface="Arial" panose="020B0604020202020204" pitchFamily="34" charset="0"/>
                <a:cs typeface="Arial" panose="020B0604020202020204" pitchFamily="34" charset="0"/>
              </a:rPr>
              <a:t> </a:t>
            </a:r>
            <a:r>
              <a:rPr lang="it-IT" sz="4800" dirty="0" err="1">
                <a:latin typeface="Arial" panose="020B0604020202020204" pitchFamily="34" charset="0"/>
                <a:cs typeface="Arial" panose="020B0604020202020204" pitchFamily="34" charset="0"/>
              </a:rPr>
              <a:t>Reduction</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7793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6" name="CasellaDiTesto 5">
            <a:extLst>
              <a:ext uri="{FF2B5EF4-FFF2-40B4-BE49-F238E27FC236}">
                <a16:creationId xmlns:a16="http://schemas.microsoft.com/office/drawing/2014/main" id="{F722AAC6-55D8-44DF-BAB1-7EC87619D0CD}"/>
              </a:ext>
            </a:extLst>
          </p:cNvPr>
          <p:cNvSpPr txBox="1"/>
          <p:nvPr/>
        </p:nvSpPr>
        <p:spPr>
          <a:xfrm>
            <a:off x="406400" y="1320800"/>
            <a:ext cx="6879771" cy="3570208"/>
          </a:xfrm>
          <a:prstGeom prst="rect">
            <a:avLst/>
          </a:prstGeom>
          <a:noFill/>
        </p:spPr>
        <p:txBody>
          <a:bodyPr wrap="square" rtlCol="0">
            <a:spAutoFit/>
          </a:bodyPr>
          <a:lstStyle/>
          <a:p>
            <a:r>
              <a:rPr lang="it-IT" sz="2800" b="1" dirty="0">
                <a:solidFill>
                  <a:schemeClr val="bg1"/>
                </a:solidFill>
                <a:latin typeface="Arial" panose="020B0604020202020204" pitchFamily="34" charset="0"/>
                <a:cs typeface="Arial" panose="020B0604020202020204" pitchFamily="34" charset="0"/>
              </a:rPr>
              <a:t>Roadmap:</a:t>
            </a:r>
          </a:p>
          <a:p>
            <a:pPr marL="285750" indent="-285750">
              <a:buFont typeface="Arial" panose="020B0604020202020204" pitchFamily="34" charset="0"/>
              <a:buChar char="•"/>
            </a:pPr>
            <a:r>
              <a:rPr lang="it-IT" dirty="0">
                <a:solidFill>
                  <a:schemeClr val="bg1"/>
                </a:solidFill>
                <a:latin typeface="Arial" panose="020B0604020202020204" pitchFamily="34" charset="0"/>
                <a:cs typeface="Arial" panose="020B0604020202020204" pitchFamily="34" charset="0"/>
              </a:rPr>
              <a:t>Customer </a:t>
            </a:r>
            <a:r>
              <a:rPr lang="it-IT" dirty="0" err="1">
                <a:solidFill>
                  <a:schemeClr val="bg1"/>
                </a:solidFill>
                <a:latin typeface="Arial" panose="020B0604020202020204" pitchFamily="34" charset="0"/>
                <a:cs typeface="Arial" panose="020B0604020202020204" pitchFamily="34" charset="0"/>
              </a:rPr>
              <a:t>Lifetime</a:t>
            </a:r>
            <a:r>
              <a:rPr lang="it-IT" dirty="0">
                <a:solidFill>
                  <a:schemeClr val="bg1"/>
                </a:solidFill>
                <a:latin typeface="Arial" panose="020B0604020202020204" pitchFamily="34" charset="0"/>
                <a:cs typeface="Arial" panose="020B0604020202020204" pitchFamily="34" charset="0"/>
              </a:rPr>
              <a:t> Value</a:t>
            </a:r>
          </a:p>
          <a:p>
            <a:pPr marL="285750" indent="-285750">
              <a:buFont typeface="Arial" panose="020B0604020202020204" pitchFamily="34" charset="0"/>
              <a:buChar char="•"/>
            </a:pPr>
            <a:r>
              <a:rPr lang="it-IT" dirty="0" err="1">
                <a:solidFill>
                  <a:schemeClr val="bg1"/>
                </a:solidFill>
                <a:latin typeface="Arial" panose="020B0604020202020204" pitchFamily="34" charset="0"/>
                <a:cs typeface="Arial" panose="020B0604020202020204" pitchFamily="34" charset="0"/>
              </a:rPr>
              <a:t>Exploratory</a:t>
            </a:r>
            <a:r>
              <a:rPr lang="it-IT" dirty="0">
                <a:solidFill>
                  <a:schemeClr val="bg1"/>
                </a:solidFill>
                <a:latin typeface="Arial" panose="020B0604020202020204" pitchFamily="34" charset="0"/>
                <a:cs typeface="Arial" panose="020B0604020202020204" pitchFamily="34" charset="0"/>
              </a:rPr>
              <a:t> Data Analysis</a:t>
            </a:r>
          </a:p>
          <a:p>
            <a:pPr marL="285750" indent="-285750">
              <a:buFont typeface="Arial" panose="020B0604020202020204" pitchFamily="34" charset="0"/>
              <a:buChar char="•"/>
            </a:pPr>
            <a:r>
              <a:rPr lang="it-IT" dirty="0">
                <a:solidFill>
                  <a:schemeClr val="bg1"/>
                </a:solidFill>
                <a:latin typeface="Arial" panose="020B0604020202020204" pitchFamily="34" charset="0"/>
                <a:cs typeface="Arial" panose="020B0604020202020204" pitchFamily="34" charset="0"/>
              </a:rPr>
              <a:t>Customer </a:t>
            </a:r>
            <a:r>
              <a:rPr lang="it-IT" dirty="0" err="1">
                <a:solidFill>
                  <a:schemeClr val="bg1"/>
                </a:solidFill>
                <a:latin typeface="Arial" panose="020B0604020202020204" pitchFamily="34" charset="0"/>
                <a:cs typeface="Arial" panose="020B0604020202020204" pitchFamily="34" charset="0"/>
              </a:rPr>
              <a:t>Lifetime</a:t>
            </a:r>
            <a:r>
              <a:rPr lang="it-IT" dirty="0">
                <a:solidFill>
                  <a:schemeClr val="bg1"/>
                </a:solidFill>
                <a:latin typeface="Arial" panose="020B0604020202020204" pitchFamily="34" charset="0"/>
                <a:cs typeface="Arial" panose="020B0604020202020204" pitchFamily="34" charset="0"/>
              </a:rPr>
              <a:t> Value </a:t>
            </a:r>
            <a:r>
              <a:rPr lang="it-IT" dirty="0" err="1">
                <a:solidFill>
                  <a:schemeClr val="bg1"/>
                </a:solidFill>
                <a:latin typeface="Arial" panose="020B0604020202020204" pitchFamily="34" charset="0"/>
                <a:cs typeface="Arial" panose="020B0604020202020204" pitchFamily="34" charset="0"/>
              </a:rPr>
              <a:t>Modelling</a:t>
            </a:r>
            <a:endParaRPr lang="it-IT" dirty="0">
              <a:solidFill>
                <a:schemeClr val="bg1"/>
              </a:solidFill>
              <a:latin typeface="Arial" panose="020B0604020202020204" pitchFamily="34" charset="0"/>
              <a:cs typeface="Arial" panose="020B0604020202020204" pitchFamily="34" charset="0"/>
            </a:endParaRPr>
          </a:p>
          <a:p>
            <a:r>
              <a:rPr lang="it-IT" b="1" dirty="0" err="1">
                <a:solidFill>
                  <a:schemeClr val="bg1"/>
                </a:solidFill>
                <a:latin typeface="Arial" panose="020B0604020202020204" pitchFamily="34" charset="0"/>
                <a:cs typeface="Arial" panose="020B0604020202020204" pitchFamily="34" charset="0"/>
              </a:rPr>
              <a:t>Unsupervised</a:t>
            </a:r>
            <a:r>
              <a:rPr lang="it-IT" b="1" dirty="0">
                <a:solidFill>
                  <a:schemeClr val="bg1"/>
                </a:solidFill>
                <a:latin typeface="Arial" panose="020B0604020202020204" pitchFamily="34" charset="0"/>
                <a:cs typeface="Arial" panose="020B0604020202020204" pitchFamily="34" charset="0"/>
              </a:rPr>
              <a:t> Learning</a:t>
            </a:r>
            <a:r>
              <a:rPr lang="it-IT" dirty="0">
                <a:solidFill>
                  <a:schemeClr val="bg1"/>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it-IT" dirty="0" err="1">
                <a:solidFill>
                  <a:schemeClr val="bg1"/>
                </a:solidFill>
                <a:latin typeface="Arial" panose="020B0604020202020204" pitchFamily="34" charset="0"/>
                <a:cs typeface="Arial" panose="020B0604020202020204" pitchFamily="34" charset="0"/>
              </a:rPr>
              <a:t>Dimensionality</a:t>
            </a:r>
            <a:r>
              <a:rPr lang="it-IT" dirty="0">
                <a:solidFill>
                  <a:schemeClr val="bg1"/>
                </a:solidFill>
                <a:latin typeface="Arial" panose="020B0604020202020204" pitchFamily="34" charset="0"/>
                <a:cs typeface="Arial" panose="020B0604020202020204" pitchFamily="34" charset="0"/>
              </a:rPr>
              <a:t> </a:t>
            </a:r>
            <a:r>
              <a:rPr lang="it-IT" dirty="0" err="1">
                <a:solidFill>
                  <a:schemeClr val="bg1"/>
                </a:solidFill>
                <a:latin typeface="Arial" panose="020B0604020202020204" pitchFamily="34" charset="0"/>
                <a:cs typeface="Arial" panose="020B0604020202020204" pitchFamily="34" charset="0"/>
              </a:rPr>
              <a:t>Reduction</a:t>
            </a:r>
            <a:r>
              <a:rPr lang="it-IT" dirty="0">
                <a:solidFill>
                  <a:schemeClr val="bg1"/>
                </a:solidFill>
                <a:latin typeface="Arial" panose="020B0604020202020204" pitchFamily="34" charset="0"/>
                <a:cs typeface="Arial" panose="020B0604020202020204" pitchFamily="34" charset="0"/>
              </a:rPr>
              <a:t> </a:t>
            </a:r>
          </a:p>
          <a:p>
            <a:pPr marL="800100" lvl="1" indent="-342900">
              <a:buFont typeface="+mj-lt"/>
              <a:buAutoNum type="arabicPeriod"/>
            </a:pPr>
            <a:r>
              <a:rPr lang="it-IT" dirty="0">
                <a:solidFill>
                  <a:schemeClr val="bg1"/>
                </a:solidFill>
                <a:latin typeface="Arial" panose="020B0604020202020204" pitchFamily="34" charset="0"/>
                <a:cs typeface="Arial" panose="020B0604020202020204" pitchFamily="34" charset="0"/>
              </a:rPr>
              <a:t>CLV </a:t>
            </a:r>
            <a:r>
              <a:rPr lang="it-IT" dirty="0" err="1">
                <a:solidFill>
                  <a:schemeClr val="bg1"/>
                </a:solidFill>
                <a:latin typeface="Arial" panose="020B0604020202020204" pitchFamily="34" charset="0"/>
                <a:cs typeface="Arial" panose="020B0604020202020204" pitchFamily="34" charset="0"/>
              </a:rPr>
              <a:t>Prediction</a:t>
            </a:r>
            <a:r>
              <a:rPr lang="it-IT" dirty="0">
                <a:solidFill>
                  <a:schemeClr val="bg1"/>
                </a:solidFill>
                <a:latin typeface="Arial" panose="020B0604020202020204" pitchFamily="34" charset="0"/>
                <a:cs typeface="Arial" panose="020B0604020202020204" pitchFamily="34" charset="0"/>
              </a:rPr>
              <a:t> with </a:t>
            </a:r>
            <a:r>
              <a:rPr lang="it-IT" dirty="0" err="1">
                <a:solidFill>
                  <a:schemeClr val="bg1"/>
                </a:solidFill>
                <a:latin typeface="Arial" panose="020B0604020202020204" pitchFamily="34" charset="0"/>
                <a:cs typeface="Arial" panose="020B0604020202020204" pitchFamily="34" charset="0"/>
              </a:rPr>
              <a:t>reduced</a:t>
            </a:r>
            <a:r>
              <a:rPr lang="it-IT" dirty="0">
                <a:solidFill>
                  <a:schemeClr val="bg1"/>
                </a:solidFill>
                <a:latin typeface="Arial" panose="020B0604020202020204" pitchFamily="34" charset="0"/>
                <a:cs typeface="Arial" panose="020B0604020202020204" pitchFamily="34" charset="0"/>
              </a:rPr>
              <a:t> features </a:t>
            </a:r>
            <a:r>
              <a:rPr lang="it-IT" dirty="0" err="1">
                <a:solidFill>
                  <a:schemeClr val="bg1"/>
                </a:solidFill>
                <a:latin typeface="Arial" panose="020B0604020202020204" pitchFamily="34" charset="0"/>
                <a:cs typeface="Arial" panose="020B0604020202020204" pitchFamily="34" charset="0"/>
              </a:rPr>
              <a:t>space</a:t>
            </a:r>
            <a:r>
              <a:rPr lang="it-IT" dirty="0">
                <a:solidFill>
                  <a:schemeClr val="bg1"/>
                </a:solidFill>
                <a:latin typeface="Arial" panose="020B0604020202020204" pitchFamily="34" charset="0"/>
                <a:cs typeface="Arial" panose="020B0604020202020204" pitchFamily="34" charset="0"/>
              </a:rPr>
              <a:t> </a:t>
            </a:r>
          </a:p>
          <a:p>
            <a:pPr marL="800100" lvl="1" indent="-342900">
              <a:buFont typeface="+mj-lt"/>
              <a:buAutoNum type="arabicPeriod"/>
            </a:pPr>
            <a:r>
              <a:rPr lang="it-IT" dirty="0">
                <a:solidFill>
                  <a:schemeClr val="bg1"/>
                </a:solidFill>
                <a:latin typeface="Arial" panose="020B0604020202020204" pitchFamily="34" charset="0"/>
                <a:cs typeface="Arial" panose="020B0604020202020204" pitchFamily="34" charset="0"/>
              </a:rPr>
              <a:t>CLV </a:t>
            </a:r>
            <a:r>
              <a:rPr lang="it-IT" dirty="0" err="1">
                <a:solidFill>
                  <a:schemeClr val="bg1"/>
                </a:solidFill>
                <a:latin typeface="Arial" panose="020B0604020202020204" pitchFamily="34" charset="0"/>
                <a:cs typeface="Arial" panose="020B0604020202020204" pitchFamily="34" charset="0"/>
              </a:rPr>
              <a:t>Prediction</a:t>
            </a:r>
            <a:r>
              <a:rPr lang="it-IT" dirty="0">
                <a:solidFill>
                  <a:schemeClr val="bg1"/>
                </a:solidFill>
                <a:latin typeface="Arial" panose="020B0604020202020204" pitchFamily="34" charset="0"/>
                <a:cs typeface="Arial" panose="020B0604020202020204" pitchFamily="34" charset="0"/>
              </a:rPr>
              <a:t> with </a:t>
            </a:r>
            <a:r>
              <a:rPr lang="it-IT" dirty="0" err="1">
                <a:solidFill>
                  <a:schemeClr val="bg1"/>
                </a:solidFill>
                <a:latin typeface="Arial" panose="020B0604020202020204" pitchFamily="34" charset="0"/>
                <a:cs typeface="Arial" panose="020B0604020202020204" pitchFamily="34" charset="0"/>
              </a:rPr>
              <a:t>augmented</a:t>
            </a:r>
            <a:r>
              <a:rPr lang="it-IT" dirty="0">
                <a:solidFill>
                  <a:schemeClr val="bg1"/>
                </a:solidFill>
                <a:latin typeface="Arial" panose="020B0604020202020204" pitchFamily="34" charset="0"/>
                <a:cs typeface="Arial" panose="020B0604020202020204" pitchFamily="34" charset="0"/>
              </a:rPr>
              <a:t> features </a:t>
            </a:r>
            <a:r>
              <a:rPr lang="it-IT" dirty="0" err="1">
                <a:solidFill>
                  <a:schemeClr val="bg1"/>
                </a:solidFill>
                <a:latin typeface="Arial" panose="020B0604020202020204" pitchFamily="34" charset="0"/>
                <a:cs typeface="Arial" panose="020B0604020202020204" pitchFamily="34" charset="0"/>
              </a:rPr>
              <a:t>space</a:t>
            </a:r>
            <a:endParaRPr lang="it-IT"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it-IT" dirty="0">
                <a:solidFill>
                  <a:schemeClr val="bg1"/>
                </a:solidFill>
                <a:latin typeface="Arial" panose="020B0604020202020204" pitchFamily="34" charset="0"/>
                <a:cs typeface="Arial" panose="020B0604020202020204" pitchFamily="34" charset="0"/>
              </a:rPr>
              <a:t>Clustering </a:t>
            </a:r>
          </a:p>
          <a:p>
            <a:pPr marL="800100" lvl="1" indent="-342900">
              <a:buFont typeface="+mj-lt"/>
              <a:buAutoNum type="arabicPeriod"/>
            </a:pPr>
            <a:r>
              <a:rPr lang="it-IT" dirty="0">
                <a:solidFill>
                  <a:schemeClr val="bg1"/>
                </a:solidFill>
                <a:latin typeface="Arial" panose="020B0604020202020204" pitchFamily="34" charset="0"/>
                <a:cs typeface="Arial" panose="020B0604020202020204" pitchFamily="34" charset="0"/>
              </a:rPr>
              <a:t>CLV </a:t>
            </a:r>
            <a:r>
              <a:rPr lang="it-IT" dirty="0" err="1">
                <a:solidFill>
                  <a:schemeClr val="bg1"/>
                </a:solidFill>
                <a:latin typeface="Arial" panose="020B0604020202020204" pitchFamily="34" charset="0"/>
                <a:cs typeface="Arial" panose="020B0604020202020204" pitchFamily="34" charset="0"/>
              </a:rPr>
              <a:t>Prediction</a:t>
            </a:r>
            <a:r>
              <a:rPr lang="it-IT" dirty="0">
                <a:solidFill>
                  <a:schemeClr val="bg1"/>
                </a:solidFill>
                <a:latin typeface="Arial" panose="020B0604020202020204" pitchFamily="34" charset="0"/>
                <a:cs typeface="Arial" panose="020B0604020202020204" pitchFamily="34" charset="0"/>
              </a:rPr>
              <a:t> with </a:t>
            </a:r>
            <a:r>
              <a:rPr lang="it-IT" dirty="0" err="1">
                <a:solidFill>
                  <a:schemeClr val="bg1"/>
                </a:solidFill>
                <a:latin typeface="Arial" panose="020B0604020202020204" pitchFamily="34" charset="0"/>
                <a:cs typeface="Arial" panose="020B0604020202020204" pitchFamily="34" charset="0"/>
              </a:rPr>
              <a:t>augmented</a:t>
            </a:r>
            <a:r>
              <a:rPr lang="it-IT" dirty="0">
                <a:solidFill>
                  <a:schemeClr val="bg1"/>
                </a:solidFill>
                <a:latin typeface="Arial" panose="020B0604020202020204" pitchFamily="34" charset="0"/>
                <a:cs typeface="Arial" panose="020B0604020202020204" pitchFamily="34" charset="0"/>
              </a:rPr>
              <a:t> features </a:t>
            </a:r>
            <a:r>
              <a:rPr lang="it-IT" dirty="0" err="1">
                <a:solidFill>
                  <a:schemeClr val="bg1"/>
                </a:solidFill>
                <a:latin typeface="Arial" panose="020B0604020202020204" pitchFamily="34" charset="0"/>
                <a:cs typeface="Arial" panose="020B0604020202020204" pitchFamily="34" charset="0"/>
              </a:rPr>
              <a:t>space</a:t>
            </a:r>
            <a:endParaRPr lang="it-IT" dirty="0">
              <a:solidFill>
                <a:schemeClr val="bg1"/>
              </a:solidFill>
              <a:latin typeface="Arial" panose="020B0604020202020204" pitchFamily="34" charset="0"/>
              <a:cs typeface="Arial" panose="020B0604020202020204" pitchFamily="34" charset="0"/>
            </a:endParaRPr>
          </a:p>
          <a:p>
            <a:pPr marL="800100" lvl="1" indent="-342900">
              <a:buFont typeface="+mj-lt"/>
              <a:buAutoNum type="arabicPeriod"/>
            </a:pPr>
            <a:r>
              <a:rPr lang="it-IT" dirty="0">
                <a:solidFill>
                  <a:schemeClr val="bg1"/>
                </a:solidFill>
                <a:latin typeface="Arial" panose="020B0604020202020204" pitchFamily="34" charset="0"/>
                <a:cs typeface="Arial" panose="020B0604020202020204" pitchFamily="34" charset="0"/>
              </a:rPr>
              <a:t>Clustering </a:t>
            </a:r>
            <a:r>
              <a:rPr lang="it-IT" dirty="0" err="1">
                <a:solidFill>
                  <a:schemeClr val="bg1"/>
                </a:solidFill>
                <a:latin typeface="Arial" panose="020B0604020202020204" pitchFamily="34" charset="0"/>
                <a:cs typeface="Arial" panose="020B0604020202020204" pitchFamily="34" charset="0"/>
              </a:rPr>
              <a:t>as</a:t>
            </a:r>
            <a:r>
              <a:rPr lang="it-IT" dirty="0">
                <a:solidFill>
                  <a:schemeClr val="bg1"/>
                </a:solidFill>
                <a:latin typeface="Arial" panose="020B0604020202020204" pitchFamily="34" charset="0"/>
                <a:cs typeface="Arial" panose="020B0604020202020204" pitchFamily="34" charset="0"/>
              </a:rPr>
              <a:t> Portfolio Analysis</a:t>
            </a:r>
          </a:p>
          <a:p>
            <a:endParaRPr lang="en-GB" dirty="0"/>
          </a:p>
        </p:txBody>
      </p:sp>
      <p:pic>
        <p:nvPicPr>
          <p:cNvPr id="9" name="Immagine 8">
            <a:extLst>
              <a:ext uri="{FF2B5EF4-FFF2-40B4-BE49-F238E27FC236}">
                <a16:creationId xmlns:a16="http://schemas.microsoft.com/office/drawing/2014/main" id="{653B6FA1-9D58-468F-9765-CB57E63AEBEA}"/>
              </a:ext>
            </a:extLst>
          </p:cNvPr>
          <p:cNvPicPr>
            <a:picLocks noChangeAspect="1"/>
          </p:cNvPicPr>
          <p:nvPr/>
        </p:nvPicPr>
        <p:blipFill>
          <a:blip r:embed="rId3"/>
          <a:stretch>
            <a:fillRect/>
          </a:stretch>
        </p:blipFill>
        <p:spPr>
          <a:xfrm>
            <a:off x="7000083" y="2399921"/>
            <a:ext cx="1681842" cy="1681842"/>
          </a:xfrm>
          <a:prstGeom prst="rect">
            <a:avLst/>
          </a:prstGeom>
        </p:spPr>
      </p:pic>
      <p:sp>
        <p:nvSpPr>
          <p:cNvPr id="10" name="CasellaDiTesto 9">
            <a:extLst>
              <a:ext uri="{FF2B5EF4-FFF2-40B4-BE49-F238E27FC236}">
                <a16:creationId xmlns:a16="http://schemas.microsoft.com/office/drawing/2014/main" id="{27A3B5AF-F008-4EE5-A5D5-CC7DEE564C40}"/>
              </a:ext>
            </a:extLst>
          </p:cNvPr>
          <p:cNvSpPr txBox="1"/>
          <p:nvPr/>
        </p:nvSpPr>
        <p:spPr>
          <a:xfrm>
            <a:off x="5442857" y="1660306"/>
            <a:ext cx="3433978" cy="400110"/>
          </a:xfrm>
          <a:prstGeom prst="rect">
            <a:avLst/>
          </a:prstGeom>
          <a:noFill/>
        </p:spPr>
        <p:txBody>
          <a:bodyPr wrap="square" rtlCol="0">
            <a:spAutoFit/>
          </a:bodyPr>
          <a:lstStyle/>
          <a:p>
            <a:r>
              <a:rPr lang="it-IT" sz="1000" dirty="0" err="1">
                <a:solidFill>
                  <a:schemeClr val="bg1"/>
                </a:solidFill>
                <a:latin typeface="Berlin Sans FB Demi" panose="020E0802020502020306" pitchFamily="34" charset="0"/>
              </a:rPr>
              <a:t>Github</a:t>
            </a:r>
            <a:r>
              <a:rPr lang="it-IT" sz="1000" dirty="0">
                <a:solidFill>
                  <a:schemeClr val="bg1"/>
                </a:solidFill>
                <a:latin typeface="Berlin Sans FB Demi" panose="020E0802020502020306" pitchFamily="34" charset="0"/>
              </a:rPr>
              <a:t> repository: https://github.com/claudio1975/Customer_Lifetime_Value</a:t>
            </a:r>
          </a:p>
        </p:txBody>
      </p:sp>
      <p:pic>
        <p:nvPicPr>
          <p:cNvPr id="8" name="Picture 2">
            <a:extLst>
              <a:ext uri="{FF2B5EF4-FFF2-40B4-BE49-F238E27FC236}">
                <a16:creationId xmlns:a16="http://schemas.microsoft.com/office/drawing/2014/main" id="{113B1B0F-DD19-448A-AB10-BCED1EF293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287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D3B2E9E-03B9-4F0D-ADD1-EB36998139D4}"/>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Principal</a:t>
            </a:r>
            <a:r>
              <a:rPr lang="it-IT" sz="2400" dirty="0">
                <a:solidFill>
                  <a:srgbClr val="00B050"/>
                </a:solidFill>
                <a:latin typeface="Bernard MT Condensed" panose="02050806060905020404" pitchFamily="18" charset="0"/>
              </a:rPr>
              <a:t> Component Analysis (PCA)</a:t>
            </a:r>
          </a:p>
        </p:txBody>
      </p:sp>
      <p:sp>
        <p:nvSpPr>
          <p:cNvPr id="3" name="CasellaDiTesto 2">
            <a:extLst>
              <a:ext uri="{FF2B5EF4-FFF2-40B4-BE49-F238E27FC236}">
                <a16:creationId xmlns:a16="http://schemas.microsoft.com/office/drawing/2014/main" id="{61E187E4-8B76-4FC6-871A-8C954B7878B2}"/>
              </a:ext>
            </a:extLst>
          </p:cNvPr>
          <p:cNvSpPr txBox="1"/>
          <p:nvPr/>
        </p:nvSpPr>
        <p:spPr>
          <a:xfrm>
            <a:off x="471378" y="810571"/>
            <a:ext cx="4622799" cy="4108817"/>
          </a:xfrm>
          <a:prstGeom prst="rect">
            <a:avLst/>
          </a:prstGeom>
          <a:noFill/>
        </p:spPr>
        <p:txBody>
          <a:bodyPr wrap="square" rtlCol="0">
            <a:spAutoFit/>
          </a:bodyPr>
          <a:lstStyle/>
          <a:p>
            <a:r>
              <a:rPr lang="en-US" sz="1500" dirty="0">
                <a:solidFill>
                  <a:schemeClr val="bg1"/>
                </a:solidFill>
                <a:latin typeface="Berlin Sans FB Demi" panose="020E0802020502020306" pitchFamily="34" charset="0"/>
              </a:rPr>
              <a:t>Principal Components Analysis, by an orthogonal transformation, finds principal components, a sequence of linear combinations of the variables that have maximal variance, and are mutually uncorrelated. This linear transformation fits the data set into new variables (coordinates) where the eigenvectors called loadings represent the directions of the principal axes, whereas the eigenvalues represent the amount of variance that principal components capture from the data when they are projected onto these axes. The principal components are a straight line, and the first principal component holds the most variance. Each following principal component is orthogonal to the last one and has a smaller variance. </a:t>
            </a:r>
          </a:p>
          <a:p>
            <a:endParaRPr lang="en-US" dirty="0">
              <a:solidFill>
                <a:schemeClr val="bg1"/>
              </a:solidFill>
            </a:endParaRPr>
          </a:p>
          <a:p>
            <a:endParaRPr lang="it-IT" dirty="0">
              <a:solidFill>
                <a:schemeClr val="bg1"/>
              </a:solidFill>
            </a:endParaRPr>
          </a:p>
        </p:txBody>
      </p:sp>
      <p:pic>
        <p:nvPicPr>
          <p:cNvPr id="5" name="Immagine 4">
            <a:extLst>
              <a:ext uri="{FF2B5EF4-FFF2-40B4-BE49-F238E27FC236}">
                <a16:creationId xmlns:a16="http://schemas.microsoft.com/office/drawing/2014/main" id="{24CA09D6-3E47-4541-8789-92745D0F4F10}"/>
              </a:ext>
            </a:extLst>
          </p:cNvPr>
          <p:cNvPicPr>
            <a:picLocks noChangeAspect="1"/>
          </p:cNvPicPr>
          <p:nvPr/>
        </p:nvPicPr>
        <p:blipFill>
          <a:blip r:embed="rId2"/>
          <a:stretch>
            <a:fillRect/>
          </a:stretch>
        </p:blipFill>
        <p:spPr>
          <a:xfrm>
            <a:off x="5187449" y="1635578"/>
            <a:ext cx="3877958" cy="2158486"/>
          </a:xfrm>
          <a:prstGeom prst="rect">
            <a:avLst/>
          </a:prstGeom>
        </p:spPr>
      </p:pic>
      <p:pic>
        <p:nvPicPr>
          <p:cNvPr id="6" name="Picture 2">
            <a:extLst>
              <a:ext uri="{FF2B5EF4-FFF2-40B4-BE49-F238E27FC236}">
                <a16:creationId xmlns:a16="http://schemas.microsoft.com/office/drawing/2014/main" id="{5893EBCC-B1C7-47B6-B052-42B8688B9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879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D7C40FC2-32DF-452A-9836-753229409A1E}"/>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Autoencoders</a:t>
            </a:r>
            <a:endParaRPr lang="it-IT" sz="2400" dirty="0">
              <a:solidFill>
                <a:srgbClr val="00B050"/>
              </a:solidFill>
              <a:latin typeface="Bernard MT Condensed" panose="02050806060905020404" pitchFamily="18" charset="0"/>
            </a:endParaRPr>
          </a:p>
        </p:txBody>
      </p:sp>
      <p:sp>
        <p:nvSpPr>
          <p:cNvPr id="5" name="CasellaDiTesto 4">
            <a:extLst>
              <a:ext uri="{FF2B5EF4-FFF2-40B4-BE49-F238E27FC236}">
                <a16:creationId xmlns:a16="http://schemas.microsoft.com/office/drawing/2014/main" id="{70DDC188-476A-4D91-AE9F-0FD335315F39}"/>
              </a:ext>
            </a:extLst>
          </p:cNvPr>
          <p:cNvSpPr txBox="1"/>
          <p:nvPr/>
        </p:nvSpPr>
        <p:spPr>
          <a:xfrm>
            <a:off x="54776" y="762000"/>
            <a:ext cx="5814396" cy="4370427"/>
          </a:xfrm>
          <a:prstGeom prst="rect">
            <a:avLst/>
          </a:prstGeom>
          <a:noFill/>
        </p:spPr>
        <p:txBody>
          <a:bodyPr wrap="square">
            <a:spAutoFit/>
          </a:bodyPr>
          <a:lstStyle/>
          <a:p>
            <a:pPr algn="just">
              <a:spcAft>
                <a:spcPts val="1575"/>
              </a:spcAft>
            </a:pPr>
            <a:r>
              <a:rPr lang="en-GB" sz="1400" dirty="0">
                <a:solidFill>
                  <a:srgbClr val="000000"/>
                </a:solidFill>
                <a:effectLst/>
                <a:latin typeface="Berlin Sans FB Demi" panose="020E0802020502020306" pitchFamily="34" charset="0"/>
                <a:ea typeface="Times New Roman" panose="02020603050405020304" pitchFamily="18" charset="0"/>
              </a:rPr>
              <a:t>Autoencoder, like PCA, is a tool to find a lower-dimensional representation of high-dimensional data, but unlike PCA is able to capture non-linearity using activation functions. Autoencoders are Neural Networks where the output layer has the same dimension of the input layer. An autoencoder replicates the data from the input to the output in an unsupervised manner, reconstruct each dimension of the input by passing it through the network. During the replication process, the size of the input is reduced into its smaller representation held in a latent space then the output is reconstructed from this reduced representation of </a:t>
            </a:r>
            <a:r>
              <a:rPr lang="en-GB" sz="1400" dirty="0">
                <a:solidFill>
                  <a:srgbClr val="000000"/>
                </a:solidFill>
                <a:latin typeface="Berlin Sans FB Demi" panose="020E0802020502020306" pitchFamily="34" charset="0"/>
              </a:rPr>
              <a:t>the input. The architecture of an Autoencoder is based on: </a:t>
            </a:r>
            <a:endParaRPr lang="it-IT" sz="1400" dirty="0">
              <a:solidFill>
                <a:srgbClr val="000000"/>
              </a:solidFill>
              <a:latin typeface="Berlin Sans FB Demi" panose="020E0802020502020306" pitchFamily="34" charset="0"/>
            </a:endParaRPr>
          </a:p>
          <a:p>
            <a:pPr algn="just">
              <a:spcAft>
                <a:spcPts val="1575"/>
              </a:spcAft>
            </a:pPr>
            <a:r>
              <a:rPr lang="en-GB" sz="1400" dirty="0">
                <a:solidFill>
                  <a:srgbClr val="000000"/>
                </a:solidFill>
                <a:latin typeface="Berlin Sans FB Demi" panose="020E0802020502020306" pitchFamily="34" charset="0"/>
              </a:rPr>
              <a:t>-Encoder: it is a feedforward neural network that compresses the input into a latent space representation.</a:t>
            </a:r>
            <a:endParaRPr lang="it-IT" sz="1400" dirty="0">
              <a:solidFill>
                <a:srgbClr val="000000"/>
              </a:solidFill>
              <a:latin typeface="Berlin Sans FB Demi" panose="020E0802020502020306" pitchFamily="34" charset="0"/>
            </a:endParaRPr>
          </a:p>
          <a:p>
            <a:pPr algn="just">
              <a:spcAft>
                <a:spcPts val="1575"/>
              </a:spcAft>
            </a:pPr>
            <a:r>
              <a:rPr lang="en-GB" sz="1400" dirty="0">
                <a:solidFill>
                  <a:srgbClr val="000000"/>
                </a:solidFill>
                <a:latin typeface="Berlin Sans FB Demi" panose="020E0802020502020306" pitchFamily="34" charset="0"/>
              </a:rPr>
              <a:t>-Bottleneck: the middle layer of the network that contains the reduced representation of the input that is fed into the decoder.</a:t>
            </a:r>
            <a:endParaRPr lang="it-IT" sz="1400" dirty="0">
              <a:solidFill>
                <a:srgbClr val="000000"/>
              </a:solidFill>
              <a:latin typeface="Berlin Sans FB Demi" panose="020E0802020502020306" pitchFamily="34" charset="0"/>
            </a:endParaRPr>
          </a:p>
          <a:p>
            <a:pPr>
              <a:spcAft>
                <a:spcPts val="800"/>
              </a:spcAft>
            </a:pPr>
            <a:r>
              <a:rPr lang="en-GB" sz="1400" dirty="0">
                <a:solidFill>
                  <a:srgbClr val="000000"/>
                </a:solidFill>
                <a:latin typeface="Berlin Sans FB Demi" panose="020E0802020502020306" pitchFamily="34" charset="0"/>
              </a:rPr>
              <a:t>-Decoder: it is also a feedforward neural network like the encoder and rebuild the input back to the original dimensions from the bottleneck.</a:t>
            </a:r>
            <a:endParaRPr lang="it-IT" sz="1400" dirty="0">
              <a:solidFill>
                <a:srgbClr val="000000"/>
              </a:solidFill>
              <a:latin typeface="Berlin Sans FB Demi" panose="020E0802020502020306" pitchFamily="34" charset="0"/>
            </a:endParaRPr>
          </a:p>
        </p:txBody>
      </p:sp>
      <p:pic>
        <p:nvPicPr>
          <p:cNvPr id="3074" name="Picture 2" descr="2019.12.09(pm): Autoencoder - SEONGJUHONG">
            <a:extLst>
              <a:ext uri="{FF2B5EF4-FFF2-40B4-BE49-F238E27FC236}">
                <a16:creationId xmlns:a16="http://schemas.microsoft.com/office/drawing/2014/main" id="{37ED9748-B810-4A37-93A4-1C6A59DE1D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9553" y="1981871"/>
            <a:ext cx="3269671" cy="16025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8F5AD668-AE2A-426F-84ED-F401C0111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134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143A937-7FA7-4430-8623-06D1D37B28A9}"/>
              </a:ext>
            </a:extLst>
          </p:cNvPr>
          <p:cNvSpPr txBox="1"/>
          <p:nvPr/>
        </p:nvSpPr>
        <p:spPr>
          <a:xfrm>
            <a:off x="787400" y="224972"/>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Isomap</a:t>
            </a:r>
            <a:endParaRPr lang="it-IT" sz="2400" dirty="0">
              <a:solidFill>
                <a:srgbClr val="00B050"/>
              </a:solidFill>
              <a:latin typeface="Bernard MT Condensed" panose="02050806060905020404" pitchFamily="18" charset="0"/>
            </a:endParaRPr>
          </a:p>
        </p:txBody>
      </p:sp>
      <p:sp>
        <p:nvSpPr>
          <p:cNvPr id="3" name="CasellaDiTesto 2">
            <a:extLst>
              <a:ext uri="{FF2B5EF4-FFF2-40B4-BE49-F238E27FC236}">
                <a16:creationId xmlns:a16="http://schemas.microsoft.com/office/drawing/2014/main" id="{BB6984D0-B63C-48FC-A353-28414D8236D2}"/>
              </a:ext>
            </a:extLst>
          </p:cNvPr>
          <p:cNvSpPr txBox="1"/>
          <p:nvPr/>
        </p:nvSpPr>
        <p:spPr>
          <a:xfrm>
            <a:off x="276446" y="835493"/>
            <a:ext cx="3650511" cy="3600986"/>
          </a:xfrm>
          <a:prstGeom prst="rect">
            <a:avLst/>
          </a:prstGeom>
          <a:noFill/>
        </p:spPr>
        <p:txBody>
          <a:bodyPr wrap="square" rtlCol="0">
            <a:spAutoFit/>
          </a:bodyPr>
          <a:lstStyle/>
          <a:p>
            <a:pPr algn="just"/>
            <a:r>
              <a:rPr lang="en-GB" sz="1500" dirty="0" err="1">
                <a:solidFill>
                  <a:srgbClr val="000000"/>
                </a:solidFill>
                <a:effectLst/>
                <a:latin typeface="Berlin Sans FB Demi" panose="020E0802020502020306" pitchFamily="34" charset="0"/>
                <a:ea typeface="Calibri" panose="020F0502020204030204" pitchFamily="34" charset="0"/>
                <a:cs typeface="Times New Roman" panose="02020603050405020304" pitchFamily="18" charset="0"/>
              </a:rPr>
              <a:t>Isomap</a:t>
            </a:r>
            <a:r>
              <a:rPr lang="en-GB" sz="1500" dirty="0">
                <a:solidFill>
                  <a:srgbClr val="000000"/>
                </a:solidFill>
                <a:effectLst/>
                <a:latin typeface="Berlin Sans FB Demi" panose="020E0802020502020306" pitchFamily="34" charset="0"/>
                <a:ea typeface="Calibri" panose="020F0502020204030204" pitchFamily="34" charset="0"/>
                <a:cs typeface="Times New Roman" panose="02020603050405020304" pitchFamily="18" charset="0"/>
              </a:rPr>
              <a:t>, a.k.a. isometric mapping, is a non-linear dimensionality reduction method based on the spectral theory which tries to preserve the geodesic distances in the lower dimension. </a:t>
            </a:r>
            <a:r>
              <a:rPr lang="en-GB" sz="1500" dirty="0" err="1">
                <a:solidFill>
                  <a:srgbClr val="000000"/>
                </a:solidFill>
                <a:effectLst/>
                <a:latin typeface="Berlin Sans FB Demi" panose="020E0802020502020306" pitchFamily="34" charset="0"/>
                <a:ea typeface="Calibri" panose="020F0502020204030204" pitchFamily="34" charset="0"/>
                <a:cs typeface="Times New Roman" panose="02020603050405020304" pitchFamily="18" charset="0"/>
              </a:rPr>
              <a:t>Isomap</a:t>
            </a:r>
            <a:r>
              <a:rPr lang="en-GB" sz="1500" dirty="0">
                <a:solidFill>
                  <a:srgbClr val="000000"/>
                </a:solidFill>
                <a:effectLst/>
                <a:latin typeface="Berlin Sans FB Demi" panose="020E0802020502020306" pitchFamily="34" charset="0"/>
                <a:ea typeface="Calibri" panose="020F0502020204030204" pitchFamily="34" charset="0"/>
                <a:cs typeface="Times New Roman" panose="02020603050405020304" pitchFamily="18" charset="0"/>
              </a:rPr>
              <a:t> starts finding nearest neighbours to each sample, and after that, it uses graph distance to estimate the geodesic distance between all pairs of points computing their shortest path distances. At the end, through eigenvalue decomposition of the geodesic distance matrix, it builds the low dimensional embedding of the data set.</a:t>
            </a:r>
            <a:endParaRPr lang="it-IT" sz="1500" dirty="0">
              <a:effectLst/>
              <a:latin typeface="Berlin Sans FB Demi" panose="020E0802020502020306" pitchFamily="34" charset="0"/>
              <a:ea typeface="Calibri" panose="020F0502020204030204" pitchFamily="34" charset="0"/>
              <a:cs typeface="Times New Roman" panose="02020603050405020304" pitchFamily="18" charset="0"/>
            </a:endParaRPr>
          </a:p>
          <a:p>
            <a:endParaRPr lang="it-IT" dirty="0"/>
          </a:p>
        </p:txBody>
      </p:sp>
      <p:pic>
        <p:nvPicPr>
          <p:cNvPr id="5" name="Immagine 4">
            <a:extLst>
              <a:ext uri="{FF2B5EF4-FFF2-40B4-BE49-F238E27FC236}">
                <a16:creationId xmlns:a16="http://schemas.microsoft.com/office/drawing/2014/main" id="{39877125-C731-42D1-86EB-045A36603BB7}"/>
              </a:ext>
            </a:extLst>
          </p:cNvPr>
          <p:cNvPicPr>
            <a:picLocks noChangeAspect="1"/>
          </p:cNvPicPr>
          <p:nvPr/>
        </p:nvPicPr>
        <p:blipFill>
          <a:blip r:embed="rId2"/>
          <a:stretch>
            <a:fillRect/>
          </a:stretch>
        </p:blipFill>
        <p:spPr>
          <a:xfrm>
            <a:off x="4387343" y="1691496"/>
            <a:ext cx="4480211" cy="1515583"/>
          </a:xfrm>
          <a:prstGeom prst="rect">
            <a:avLst/>
          </a:prstGeom>
        </p:spPr>
      </p:pic>
      <p:pic>
        <p:nvPicPr>
          <p:cNvPr id="6" name="Picture 2">
            <a:extLst>
              <a:ext uri="{FF2B5EF4-FFF2-40B4-BE49-F238E27FC236}">
                <a16:creationId xmlns:a16="http://schemas.microsoft.com/office/drawing/2014/main" id="{E0553A98-B51E-4798-BA03-31797092C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376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862AF5B9-F963-4DA0-A4A5-B4220CF6B324}"/>
              </a:ext>
            </a:extLst>
          </p:cNvPr>
          <p:cNvSpPr txBox="1"/>
          <p:nvPr/>
        </p:nvSpPr>
        <p:spPr>
          <a:xfrm>
            <a:off x="787400" y="157520"/>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T-</a:t>
            </a:r>
            <a:r>
              <a:rPr lang="it-IT" sz="2400" dirty="0" err="1">
                <a:solidFill>
                  <a:srgbClr val="00B050"/>
                </a:solidFill>
                <a:latin typeface="Bernard MT Condensed" panose="02050806060905020404" pitchFamily="18" charset="0"/>
              </a:rPr>
              <a:t>Sne</a:t>
            </a:r>
            <a:endParaRPr lang="it-IT" sz="2400" dirty="0">
              <a:solidFill>
                <a:srgbClr val="00B050"/>
              </a:solidFill>
              <a:latin typeface="Bernard MT Condensed" panose="02050806060905020404" pitchFamily="18" charset="0"/>
            </a:endParaRPr>
          </a:p>
        </p:txBody>
      </p:sp>
      <p:sp>
        <p:nvSpPr>
          <p:cNvPr id="3" name="CasellaDiTesto 2">
            <a:extLst>
              <a:ext uri="{FF2B5EF4-FFF2-40B4-BE49-F238E27FC236}">
                <a16:creationId xmlns:a16="http://schemas.microsoft.com/office/drawing/2014/main" id="{747952E6-050B-48C1-911E-75D0A1E1C749}"/>
              </a:ext>
            </a:extLst>
          </p:cNvPr>
          <p:cNvSpPr txBox="1"/>
          <p:nvPr/>
        </p:nvSpPr>
        <p:spPr>
          <a:xfrm>
            <a:off x="299485" y="762000"/>
            <a:ext cx="4780515" cy="4062651"/>
          </a:xfrm>
          <a:prstGeom prst="rect">
            <a:avLst/>
          </a:prstGeom>
          <a:noFill/>
        </p:spPr>
        <p:txBody>
          <a:bodyPr wrap="square" rtlCol="0">
            <a:spAutoFit/>
          </a:bodyPr>
          <a:lstStyle/>
          <a:p>
            <a:r>
              <a:rPr lang="en-US" sz="1500" dirty="0">
                <a:solidFill>
                  <a:schemeClr val="bg1"/>
                </a:solidFill>
                <a:latin typeface="Berlin Sans FB Demi" panose="020E0802020502020306" pitchFamily="34" charset="0"/>
              </a:rPr>
              <a:t>t-Distributed Stochastic Neighbor Embedding (t-SNE) is a non-linear method for dimensionality reduction and it’s used to explore high-dimensional data sets. The algorithm starts by converting the high-dimensional Euclidean distances between data points into conditional probabilities that represent similarities. Then it computes a similar conditional probability for the low-dimensional data points corresponding to the high-dimensional data points. After that it tries to minimize the difference between these conditional probabilities (or similarities) using a gradient descent method. t-SNE try to minimize the divergence between two distributions, it finds patterns in the data discovering clusters based on similarity of data points with multiple features, but it isn’t a clustering. </a:t>
            </a:r>
            <a:endParaRPr lang="en-US" dirty="0">
              <a:solidFill>
                <a:schemeClr val="bg1"/>
              </a:solidFill>
            </a:endParaRPr>
          </a:p>
          <a:p>
            <a:endParaRPr lang="it-IT" dirty="0">
              <a:solidFill>
                <a:schemeClr val="bg1"/>
              </a:solidFill>
            </a:endParaRPr>
          </a:p>
        </p:txBody>
      </p:sp>
      <p:pic>
        <p:nvPicPr>
          <p:cNvPr id="6" name="Picture 2">
            <a:extLst>
              <a:ext uri="{FF2B5EF4-FFF2-40B4-BE49-F238E27FC236}">
                <a16:creationId xmlns:a16="http://schemas.microsoft.com/office/drawing/2014/main" id="{25A7A14F-372A-4098-B052-437C44535A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Visualize High-Dimensional Data Using t-SNE - MATLAB ...">
            <a:extLst>
              <a:ext uri="{FF2B5EF4-FFF2-40B4-BE49-F238E27FC236}">
                <a16:creationId xmlns:a16="http://schemas.microsoft.com/office/drawing/2014/main" id="{95851780-7CE5-48B3-B256-BFE99FC31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0411" y="1001486"/>
            <a:ext cx="3696304" cy="2772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530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1569660"/>
          </a:xfrm>
          <a:prstGeom prst="rect">
            <a:avLst/>
          </a:prstGeom>
          <a:noFill/>
        </p:spPr>
        <p:txBody>
          <a:bodyPr wrap="square" rtlCol="0">
            <a:spAutoFit/>
          </a:bodyPr>
          <a:lstStyle/>
          <a:p>
            <a:pPr algn="ctr"/>
            <a:r>
              <a:rPr lang="it-IT" sz="4800" dirty="0" err="1">
                <a:latin typeface="Arial" panose="020B0604020202020204" pitchFamily="34" charset="0"/>
                <a:cs typeface="Arial" panose="020B0604020202020204" pitchFamily="34" charset="0"/>
              </a:rPr>
              <a:t>Dimensionality</a:t>
            </a:r>
            <a:r>
              <a:rPr lang="it-IT" sz="4800" dirty="0">
                <a:latin typeface="Arial" panose="020B0604020202020204" pitchFamily="34" charset="0"/>
                <a:cs typeface="Arial" panose="020B0604020202020204" pitchFamily="34" charset="0"/>
              </a:rPr>
              <a:t> </a:t>
            </a:r>
            <a:r>
              <a:rPr lang="it-IT" sz="4800" dirty="0" err="1">
                <a:latin typeface="Arial" panose="020B0604020202020204" pitchFamily="34" charset="0"/>
                <a:cs typeface="Arial" panose="020B0604020202020204" pitchFamily="34" charset="0"/>
              </a:rPr>
              <a:t>Reduction</a:t>
            </a:r>
            <a:r>
              <a:rPr lang="it-IT" sz="4800" dirty="0">
                <a:latin typeface="Arial" panose="020B0604020202020204" pitchFamily="34" charset="0"/>
                <a:cs typeface="Arial" panose="020B0604020202020204" pitchFamily="34" charset="0"/>
              </a:rPr>
              <a:t> Analysis</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1751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F94234A-7482-40F8-8DCF-A7FE4CD7654B}"/>
              </a:ext>
            </a:extLst>
          </p:cNvPr>
          <p:cNvSpPr txBox="1"/>
          <p:nvPr/>
        </p:nvSpPr>
        <p:spPr>
          <a:xfrm>
            <a:off x="1524000" y="224972"/>
            <a:ext cx="68326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Reconstruction</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error</a:t>
            </a:r>
            <a:r>
              <a:rPr lang="it-IT" sz="2400" dirty="0">
                <a:solidFill>
                  <a:srgbClr val="00B050"/>
                </a:solidFill>
                <a:latin typeface="Bernard MT Condensed" panose="02050806060905020404" pitchFamily="18" charset="0"/>
              </a:rPr>
              <a:t> of </a:t>
            </a:r>
            <a:r>
              <a:rPr lang="it-IT" sz="2400" dirty="0" err="1">
                <a:solidFill>
                  <a:srgbClr val="00B050"/>
                </a:solidFill>
                <a:latin typeface="Bernard MT Condensed" panose="02050806060905020404" pitchFamily="18" charset="0"/>
              </a:rPr>
              <a:t>dimensionality</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reduction</a:t>
            </a:r>
            <a:r>
              <a:rPr lang="it-IT" sz="2400" dirty="0">
                <a:solidFill>
                  <a:srgbClr val="00B050"/>
                </a:solidFill>
                <a:latin typeface="Bernard MT Condensed" panose="02050806060905020404" pitchFamily="18" charset="0"/>
              </a:rPr>
              <a:t> by GBM</a:t>
            </a:r>
          </a:p>
        </p:txBody>
      </p:sp>
      <p:sp>
        <p:nvSpPr>
          <p:cNvPr id="3" name="CasellaDiTesto 2">
            <a:extLst>
              <a:ext uri="{FF2B5EF4-FFF2-40B4-BE49-F238E27FC236}">
                <a16:creationId xmlns:a16="http://schemas.microsoft.com/office/drawing/2014/main" id="{77D6F967-7C78-4D43-9463-BB7C70D3FD63}"/>
              </a:ext>
            </a:extLst>
          </p:cNvPr>
          <p:cNvSpPr txBox="1"/>
          <p:nvPr/>
        </p:nvSpPr>
        <p:spPr>
          <a:xfrm>
            <a:off x="729341" y="3240193"/>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….and by </a:t>
            </a:r>
            <a:r>
              <a:rPr lang="it-IT" sz="2400" dirty="0" err="1">
                <a:solidFill>
                  <a:srgbClr val="00B050"/>
                </a:solidFill>
                <a:latin typeface="Bernard MT Condensed" panose="02050806060905020404" pitchFamily="18" charset="0"/>
              </a:rPr>
              <a:t>correlation</a:t>
            </a:r>
            <a:r>
              <a:rPr lang="it-IT" sz="2400" dirty="0">
                <a:solidFill>
                  <a:srgbClr val="00B050"/>
                </a:solidFill>
                <a:latin typeface="Bernard MT Condensed" panose="02050806060905020404" pitchFamily="18" charset="0"/>
              </a:rPr>
              <a:t> with features from </a:t>
            </a:r>
            <a:r>
              <a:rPr lang="it-IT" sz="2400" dirty="0" err="1">
                <a:solidFill>
                  <a:srgbClr val="00B050"/>
                </a:solidFill>
                <a:latin typeface="Bernard MT Condensed" panose="02050806060905020404" pitchFamily="18" charset="0"/>
              </a:rPr>
              <a:t>original</a:t>
            </a:r>
            <a:r>
              <a:rPr lang="it-IT" sz="2400" dirty="0">
                <a:solidFill>
                  <a:srgbClr val="00B050"/>
                </a:solidFill>
                <a:latin typeface="Bernard MT Condensed" panose="02050806060905020404" pitchFamily="18" charset="0"/>
              </a:rPr>
              <a:t> data set</a:t>
            </a:r>
          </a:p>
        </p:txBody>
      </p:sp>
      <p:pic>
        <p:nvPicPr>
          <p:cNvPr id="7" name="Immagine 6">
            <a:extLst>
              <a:ext uri="{FF2B5EF4-FFF2-40B4-BE49-F238E27FC236}">
                <a16:creationId xmlns:a16="http://schemas.microsoft.com/office/drawing/2014/main" id="{CF11AA22-DE81-4518-9821-E78DA1A78685}"/>
              </a:ext>
            </a:extLst>
          </p:cNvPr>
          <p:cNvPicPr>
            <a:picLocks noChangeAspect="1"/>
          </p:cNvPicPr>
          <p:nvPr/>
        </p:nvPicPr>
        <p:blipFill>
          <a:blip r:embed="rId2"/>
          <a:stretch>
            <a:fillRect/>
          </a:stretch>
        </p:blipFill>
        <p:spPr>
          <a:xfrm>
            <a:off x="602342" y="921775"/>
            <a:ext cx="3746351" cy="2087586"/>
          </a:xfrm>
          <a:prstGeom prst="rect">
            <a:avLst/>
          </a:prstGeom>
        </p:spPr>
      </p:pic>
      <p:pic>
        <p:nvPicPr>
          <p:cNvPr id="9" name="Immagine 8">
            <a:extLst>
              <a:ext uri="{FF2B5EF4-FFF2-40B4-BE49-F238E27FC236}">
                <a16:creationId xmlns:a16="http://schemas.microsoft.com/office/drawing/2014/main" id="{F981287A-306A-480A-A32E-04F4ADED003E}"/>
              </a:ext>
            </a:extLst>
          </p:cNvPr>
          <p:cNvPicPr>
            <a:picLocks noChangeAspect="1"/>
          </p:cNvPicPr>
          <p:nvPr/>
        </p:nvPicPr>
        <p:blipFill>
          <a:blip r:embed="rId3"/>
          <a:stretch>
            <a:fillRect/>
          </a:stretch>
        </p:blipFill>
        <p:spPr>
          <a:xfrm>
            <a:off x="4934857" y="921775"/>
            <a:ext cx="3606801" cy="2087586"/>
          </a:xfrm>
          <a:prstGeom prst="rect">
            <a:avLst/>
          </a:prstGeom>
        </p:spPr>
      </p:pic>
      <p:pic>
        <p:nvPicPr>
          <p:cNvPr id="8" name="Immagine 7">
            <a:extLst>
              <a:ext uri="{FF2B5EF4-FFF2-40B4-BE49-F238E27FC236}">
                <a16:creationId xmlns:a16="http://schemas.microsoft.com/office/drawing/2014/main" id="{9CAC59CE-F793-43C8-ADF1-7052490F1245}"/>
              </a:ext>
            </a:extLst>
          </p:cNvPr>
          <p:cNvPicPr>
            <a:picLocks noChangeAspect="1"/>
          </p:cNvPicPr>
          <p:nvPr/>
        </p:nvPicPr>
        <p:blipFill>
          <a:blip r:embed="rId4"/>
          <a:stretch>
            <a:fillRect/>
          </a:stretch>
        </p:blipFill>
        <p:spPr>
          <a:xfrm>
            <a:off x="2410639" y="3701858"/>
            <a:ext cx="4206605" cy="1028789"/>
          </a:xfrm>
          <a:prstGeom prst="rect">
            <a:avLst/>
          </a:prstGeom>
        </p:spPr>
      </p:pic>
      <p:pic>
        <p:nvPicPr>
          <p:cNvPr id="10" name="Picture 2">
            <a:extLst>
              <a:ext uri="{FF2B5EF4-FFF2-40B4-BE49-F238E27FC236}">
                <a16:creationId xmlns:a16="http://schemas.microsoft.com/office/drawing/2014/main" id="{E4DB0681-9F91-40D8-B4DE-6582E36925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842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A616CC56-AE91-487E-B277-CFE9BBBEC6E4}"/>
              </a:ext>
            </a:extLst>
          </p:cNvPr>
          <p:cNvSpPr txBox="1"/>
          <p:nvPr/>
        </p:nvSpPr>
        <p:spPr>
          <a:xfrm>
            <a:off x="1487713" y="1357086"/>
            <a:ext cx="6183087" cy="2308324"/>
          </a:xfrm>
          <a:prstGeom prst="rect">
            <a:avLst/>
          </a:prstGeom>
          <a:noFill/>
        </p:spPr>
        <p:txBody>
          <a:bodyPr wrap="square" rtlCol="0">
            <a:spAutoFit/>
          </a:bodyPr>
          <a:lstStyle/>
          <a:p>
            <a:pPr algn="ctr"/>
            <a:r>
              <a:rPr lang="it-IT" sz="4800" dirty="0">
                <a:latin typeface="Arial" panose="020B0604020202020204" pitchFamily="34" charset="0"/>
                <a:cs typeface="Arial" panose="020B0604020202020204" pitchFamily="34" charset="0"/>
              </a:rPr>
              <a:t>CLV </a:t>
            </a:r>
            <a:r>
              <a:rPr lang="it-IT" sz="4800" dirty="0" err="1">
                <a:latin typeface="Arial" panose="020B0604020202020204" pitchFamily="34" charset="0"/>
                <a:cs typeface="Arial" panose="020B0604020202020204" pitchFamily="34" charset="0"/>
              </a:rPr>
              <a:t>Prediction</a:t>
            </a:r>
            <a:r>
              <a:rPr lang="it-IT" sz="4800" dirty="0">
                <a:latin typeface="Arial" panose="020B0604020202020204" pitchFamily="34" charset="0"/>
                <a:cs typeface="Arial" panose="020B0604020202020204" pitchFamily="34" charset="0"/>
              </a:rPr>
              <a:t> with </a:t>
            </a:r>
            <a:r>
              <a:rPr lang="it-IT" sz="4800" dirty="0" err="1">
                <a:latin typeface="Arial" panose="020B0604020202020204" pitchFamily="34" charset="0"/>
                <a:cs typeface="Arial" panose="020B0604020202020204" pitchFamily="34" charset="0"/>
              </a:rPr>
              <a:t>reduced</a:t>
            </a:r>
            <a:r>
              <a:rPr lang="it-IT" sz="4800" dirty="0">
                <a:latin typeface="Arial" panose="020B0604020202020204" pitchFamily="34" charset="0"/>
                <a:cs typeface="Arial" panose="020B0604020202020204" pitchFamily="34" charset="0"/>
              </a:rPr>
              <a:t> features </a:t>
            </a:r>
            <a:r>
              <a:rPr lang="it-IT" sz="4800" dirty="0" err="1">
                <a:latin typeface="Arial" panose="020B0604020202020204" pitchFamily="34" charset="0"/>
                <a:cs typeface="Arial" panose="020B0604020202020204" pitchFamily="34" charset="0"/>
              </a:rPr>
              <a:t>space</a:t>
            </a:r>
            <a:endParaRPr lang="en-GB" sz="4800" dirty="0"/>
          </a:p>
        </p:txBody>
      </p:sp>
    </p:spTree>
    <p:extLst>
      <p:ext uri="{BB962C8B-B14F-4D97-AF65-F5344CB8AC3E}">
        <p14:creationId xmlns:p14="http://schemas.microsoft.com/office/powerpoint/2010/main" val="3410133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B8A1CE1-D0E0-481D-9FEC-820F56C2C680}"/>
              </a:ext>
            </a:extLst>
          </p:cNvPr>
          <p:cNvSpPr txBox="1"/>
          <p:nvPr/>
        </p:nvSpPr>
        <p:spPr>
          <a:xfrm>
            <a:off x="787400" y="224972"/>
            <a:ext cx="7569200" cy="830997"/>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Evaluation of CLV performance </a:t>
            </a:r>
            <a:r>
              <a:rPr lang="it-IT" sz="2400" dirty="0" err="1">
                <a:solidFill>
                  <a:srgbClr val="00B050"/>
                </a:solidFill>
                <a:latin typeface="Bernard MT Condensed" panose="02050806060905020404" pitchFamily="18" charset="0"/>
              </a:rPr>
              <a:t>using</a:t>
            </a:r>
            <a:r>
              <a:rPr lang="it-IT" sz="2400" dirty="0">
                <a:solidFill>
                  <a:srgbClr val="00B050"/>
                </a:solidFill>
                <a:latin typeface="Bernard MT Condensed" panose="02050806060905020404" pitchFamily="18" charset="0"/>
              </a:rPr>
              <a:t> </a:t>
            </a:r>
          </a:p>
          <a:p>
            <a:pPr algn="ctr"/>
            <a:r>
              <a:rPr lang="it-IT" sz="2400" dirty="0">
                <a:solidFill>
                  <a:srgbClr val="00B050"/>
                </a:solidFill>
                <a:latin typeface="Bernard MT Condensed" panose="02050806060905020404" pitchFamily="18" charset="0"/>
              </a:rPr>
              <a:t>features from </a:t>
            </a:r>
            <a:r>
              <a:rPr lang="it-IT" sz="2400" dirty="0" err="1">
                <a:solidFill>
                  <a:srgbClr val="00B050"/>
                </a:solidFill>
                <a:latin typeface="Bernard MT Condensed" panose="02050806060905020404" pitchFamily="18" charset="0"/>
              </a:rPr>
              <a:t>dimensionality</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reduction</a:t>
            </a:r>
            <a:endParaRPr lang="it-IT" sz="2400" dirty="0">
              <a:solidFill>
                <a:srgbClr val="00B050"/>
              </a:solidFill>
              <a:latin typeface="Bernard MT Condensed" panose="02050806060905020404" pitchFamily="18" charset="0"/>
            </a:endParaRPr>
          </a:p>
        </p:txBody>
      </p:sp>
      <p:pic>
        <p:nvPicPr>
          <p:cNvPr id="6" name="Immagine 5">
            <a:extLst>
              <a:ext uri="{FF2B5EF4-FFF2-40B4-BE49-F238E27FC236}">
                <a16:creationId xmlns:a16="http://schemas.microsoft.com/office/drawing/2014/main" id="{BF09C82B-927C-47E9-B037-2B3680D69D56}"/>
              </a:ext>
            </a:extLst>
          </p:cNvPr>
          <p:cNvPicPr>
            <a:picLocks noChangeAspect="1"/>
          </p:cNvPicPr>
          <p:nvPr/>
        </p:nvPicPr>
        <p:blipFill>
          <a:blip r:embed="rId2"/>
          <a:stretch>
            <a:fillRect/>
          </a:stretch>
        </p:blipFill>
        <p:spPr>
          <a:xfrm>
            <a:off x="362554" y="1869415"/>
            <a:ext cx="2641903" cy="1638712"/>
          </a:xfrm>
          <a:prstGeom prst="rect">
            <a:avLst/>
          </a:prstGeom>
        </p:spPr>
      </p:pic>
      <p:pic>
        <p:nvPicPr>
          <p:cNvPr id="8" name="Immagine 7">
            <a:extLst>
              <a:ext uri="{FF2B5EF4-FFF2-40B4-BE49-F238E27FC236}">
                <a16:creationId xmlns:a16="http://schemas.microsoft.com/office/drawing/2014/main" id="{986787B8-B052-49FD-BC33-8228693CEC77}"/>
              </a:ext>
            </a:extLst>
          </p:cNvPr>
          <p:cNvPicPr>
            <a:picLocks noChangeAspect="1"/>
          </p:cNvPicPr>
          <p:nvPr/>
        </p:nvPicPr>
        <p:blipFill>
          <a:blip r:embed="rId3"/>
          <a:stretch>
            <a:fillRect/>
          </a:stretch>
        </p:blipFill>
        <p:spPr>
          <a:xfrm>
            <a:off x="3461658" y="1357086"/>
            <a:ext cx="5515428" cy="2663371"/>
          </a:xfrm>
          <a:prstGeom prst="rect">
            <a:avLst/>
          </a:prstGeom>
        </p:spPr>
      </p:pic>
      <p:pic>
        <p:nvPicPr>
          <p:cNvPr id="5" name="Picture 2">
            <a:extLst>
              <a:ext uri="{FF2B5EF4-FFF2-40B4-BE49-F238E27FC236}">
                <a16:creationId xmlns:a16="http://schemas.microsoft.com/office/drawing/2014/main" id="{83D75FD0-41F2-46E7-9A78-C3C7B4C372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229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C8124B9B-00AE-47C6-A0E8-48FDC928A739}"/>
              </a:ext>
            </a:extLst>
          </p:cNvPr>
          <p:cNvPicPr>
            <a:picLocks noChangeAspect="1"/>
          </p:cNvPicPr>
          <p:nvPr/>
        </p:nvPicPr>
        <p:blipFill>
          <a:blip r:embed="rId2"/>
          <a:stretch>
            <a:fillRect/>
          </a:stretch>
        </p:blipFill>
        <p:spPr>
          <a:xfrm>
            <a:off x="689652" y="722530"/>
            <a:ext cx="3483266" cy="1767557"/>
          </a:xfrm>
          <a:prstGeom prst="rect">
            <a:avLst/>
          </a:prstGeom>
        </p:spPr>
      </p:pic>
      <p:pic>
        <p:nvPicPr>
          <p:cNvPr id="4" name="Immagine 3">
            <a:extLst>
              <a:ext uri="{FF2B5EF4-FFF2-40B4-BE49-F238E27FC236}">
                <a16:creationId xmlns:a16="http://schemas.microsoft.com/office/drawing/2014/main" id="{B699269A-70DC-4727-B684-B0EBF85218A9}"/>
              </a:ext>
            </a:extLst>
          </p:cNvPr>
          <p:cNvPicPr>
            <a:picLocks noChangeAspect="1"/>
          </p:cNvPicPr>
          <p:nvPr/>
        </p:nvPicPr>
        <p:blipFill>
          <a:blip r:embed="rId3"/>
          <a:stretch>
            <a:fillRect/>
          </a:stretch>
        </p:blipFill>
        <p:spPr>
          <a:xfrm>
            <a:off x="5101771" y="803968"/>
            <a:ext cx="3296234" cy="1767557"/>
          </a:xfrm>
          <a:prstGeom prst="rect">
            <a:avLst/>
          </a:prstGeom>
        </p:spPr>
      </p:pic>
      <p:pic>
        <p:nvPicPr>
          <p:cNvPr id="6" name="Immagine 5">
            <a:extLst>
              <a:ext uri="{FF2B5EF4-FFF2-40B4-BE49-F238E27FC236}">
                <a16:creationId xmlns:a16="http://schemas.microsoft.com/office/drawing/2014/main" id="{EC491152-2436-453C-AC5B-D2D50458D659}"/>
              </a:ext>
            </a:extLst>
          </p:cNvPr>
          <p:cNvPicPr>
            <a:picLocks noChangeAspect="1"/>
          </p:cNvPicPr>
          <p:nvPr/>
        </p:nvPicPr>
        <p:blipFill>
          <a:blip r:embed="rId4"/>
          <a:stretch>
            <a:fillRect/>
          </a:stretch>
        </p:blipFill>
        <p:spPr>
          <a:xfrm>
            <a:off x="689652" y="2941532"/>
            <a:ext cx="3483266" cy="2106915"/>
          </a:xfrm>
          <a:prstGeom prst="rect">
            <a:avLst/>
          </a:prstGeom>
        </p:spPr>
      </p:pic>
      <p:pic>
        <p:nvPicPr>
          <p:cNvPr id="8" name="Immagine 7">
            <a:extLst>
              <a:ext uri="{FF2B5EF4-FFF2-40B4-BE49-F238E27FC236}">
                <a16:creationId xmlns:a16="http://schemas.microsoft.com/office/drawing/2014/main" id="{459D5EF5-9F29-4149-BAF3-81F6D62DFF8F}"/>
              </a:ext>
            </a:extLst>
          </p:cNvPr>
          <p:cNvPicPr>
            <a:picLocks noChangeAspect="1"/>
          </p:cNvPicPr>
          <p:nvPr/>
        </p:nvPicPr>
        <p:blipFill>
          <a:blip r:embed="rId5"/>
          <a:stretch>
            <a:fillRect/>
          </a:stretch>
        </p:blipFill>
        <p:spPr>
          <a:xfrm>
            <a:off x="5210628" y="2941532"/>
            <a:ext cx="3360058" cy="2106915"/>
          </a:xfrm>
          <a:prstGeom prst="rect">
            <a:avLst/>
          </a:prstGeom>
        </p:spPr>
      </p:pic>
      <p:sp>
        <p:nvSpPr>
          <p:cNvPr id="9" name="CasellaDiTesto 8">
            <a:extLst>
              <a:ext uri="{FF2B5EF4-FFF2-40B4-BE49-F238E27FC236}">
                <a16:creationId xmlns:a16="http://schemas.microsoft.com/office/drawing/2014/main" id="{3E513078-B02E-47E9-9E17-A87F1067810F}"/>
              </a:ext>
            </a:extLst>
          </p:cNvPr>
          <p:cNvSpPr txBox="1"/>
          <p:nvPr/>
        </p:nvSpPr>
        <p:spPr>
          <a:xfrm>
            <a:off x="1054504" y="353198"/>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Baseline</a:t>
            </a:r>
          </a:p>
        </p:txBody>
      </p:sp>
      <p:sp>
        <p:nvSpPr>
          <p:cNvPr id="10" name="CasellaDiTesto 9">
            <a:extLst>
              <a:ext uri="{FF2B5EF4-FFF2-40B4-BE49-F238E27FC236}">
                <a16:creationId xmlns:a16="http://schemas.microsoft.com/office/drawing/2014/main" id="{12F1F39E-A5E3-47D3-B052-25858C175D4C}"/>
              </a:ext>
            </a:extLst>
          </p:cNvPr>
          <p:cNvSpPr txBox="1"/>
          <p:nvPr/>
        </p:nvSpPr>
        <p:spPr>
          <a:xfrm>
            <a:off x="1172171" y="2571750"/>
            <a:ext cx="2518228" cy="369332"/>
          </a:xfrm>
          <a:prstGeom prst="rect">
            <a:avLst/>
          </a:prstGeom>
          <a:noFill/>
        </p:spPr>
        <p:txBody>
          <a:bodyPr wrap="square" rtlCol="0">
            <a:spAutoFit/>
          </a:bodyPr>
          <a:lstStyle/>
          <a:p>
            <a:pPr algn="ctr"/>
            <a:r>
              <a:rPr lang="it-IT" dirty="0" err="1">
                <a:solidFill>
                  <a:srgbClr val="00B050"/>
                </a:solidFill>
                <a:latin typeface="Bernard MT Condensed" panose="02050806060905020404" pitchFamily="18" charset="0"/>
              </a:rPr>
              <a:t>Autoencoders</a:t>
            </a:r>
            <a:endParaRPr lang="it-IT" dirty="0">
              <a:solidFill>
                <a:srgbClr val="00B050"/>
              </a:solidFill>
              <a:latin typeface="Bernard MT Condensed" panose="02050806060905020404" pitchFamily="18" charset="0"/>
            </a:endParaRPr>
          </a:p>
        </p:txBody>
      </p:sp>
      <p:sp>
        <p:nvSpPr>
          <p:cNvPr id="11" name="CasellaDiTesto 10">
            <a:extLst>
              <a:ext uri="{FF2B5EF4-FFF2-40B4-BE49-F238E27FC236}">
                <a16:creationId xmlns:a16="http://schemas.microsoft.com/office/drawing/2014/main" id="{4A5A1B37-7772-4871-93AE-29EC444D657A}"/>
              </a:ext>
            </a:extLst>
          </p:cNvPr>
          <p:cNvSpPr txBox="1"/>
          <p:nvPr/>
        </p:nvSpPr>
        <p:spPr>
          <a:xfrm>
            <a:off x="5490774" y="394647"/>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PCA</a:t>
            </a:r>
          </a:p>
        </p:txBody>
      </p:sp>
      <p:sp>
        <p:nvSpPr>
          <p:cNvPr id="12" name="CasellaDiTesto 11">
            <a:extLst>
              <a:ext uri="{FF2B5EF4-FFF2-40B4-BE49-F238E27FC236}">
                <a16:creationId xmlns:a16="http://schemas.microsoft.com/office/drawing/2014/main" id="{A2431EFE-EF83-410E-8600-9859CF0B4138}"/>
              </a:ext>
            </a:extLst>
          </p:cNvPr>
          <p:cNvSpPr txBox="1"/>
          <p:nvPr/>
        </p:nvSpPr>
        <p:spPr>
          <a:xfrm>
            <a:off x="5566229" y="2571750"/>
            <a:ext cx="2518228" cy="369332"/>
          </a:xfrm>
          <a:prstGeom prst="rect">
            <a:avLst/>
          </a:prstGeom>
          <a:noFill/>
        </p:spPr>
        <p:txBody>
          <a:bodyPr wrap="square" rtlCol="0">
            <a:spAutoFit/>
          </a:bodyPr>
          <a:lstStyle/>
          <a:p>
            <a:pPr algn="ctr"/>
            <a:r>
              <a:rPr lang="it-IT" dirty="0" err="1">
                <a:solidFill>
                  <a:srgbClr val="00B050"/>
                </a:solidFill>
                <a:latin typeface="Bernard MT Condensed" panose="02050806060905020404" pitchFamily="18" charset="0"/>
              </a:rPr>
              <a:t>Isomap</a:t>
            </a:r>
            <a:endParaRPr lang="it-IT" dirty="0">
              <a:solidFill>
                <a:srgbClr val="00B050"/>
              </a:solidFill>
              <a:latin typeface="Bernard MT Condensed" panose="02050806060905020404" pitchFamily="18" charset="0"/>
            </a:endParaRPr>
          </a:p>
        </p:txBody>
      </p:sp>
      <p:sp>
        <p:nvSpPr>
          <p:cNvPr id="14" name="CasellaDiTesto 13">
            <a:extLst>
              <a:ext uri="{FF2B5EF4-FFF2-40B4-BE49-F238E27FC236}">
                <a16:creationId xmlns:a16="http://schemas.microsoft.com/office/drawing/2014/main" id="{9E0CED60-92CF-47D0-9299-E3D9F07B19D5}"/>
              </a:ext>
            </a:extLst>
          </p:cNvPr>
          <p:cNvSpPr txBox="1"/>
          <p:nvPr/>
        </p:nvSpPr>
        <p:spPr>
          <a:xfrm>
            <a:off x="972457" y="56093"/>
            <a:ext cx="7598229" cy="584775"/>
          </a:xfrm>
          <a:prstGeom prst="rect">
            <a:avLst/>
          </a:prstGeom>
          <a:noFill/>
        </p:spPr>
        <p:txBody>
          <a:bodyPr wrap="square" rtlCol="0">
            <a:spAutoFit/>
          </a:bodyPr>
          <a:lstStyle/>
          <a:p>
            <a:pPr algn="ctr"/>
            <a:r>
              <a:rPr lang="it-IT" sz="1600" dirty="0" err="1">
                <a:solidFill>
                  <a:schemeClr val="bg1"/>
                </a:solidFill>
                <a:latin typeface="Berlin Sans FB Demi" panose="020E0802020502020306" pitchFamily="34" charset="0"/>
              </a:rPr>
              <a:t>Comparison</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between</a:t>
            </a:r>
            <a:r>
              <a:rPr lang="it-IT" sz="1600" dirty="0">
                <a:solidFill>
                  <a:schemeClr val="bg1"/>
                </a:solidFill>
                <a:latin typeface="Berlin Sans FB Demi" panose="020E0802020502020306" pitchFamily="34" charset="0"/>
              </a:rPr>
              <a:t> baseline model and </a:t>
            </a:r>
            <a:r>
              <a:rPr lang="it-IT" sz="1600" dirty="0" err="1">
                <a:solidFill>
                  <a:schemeClr val="bg1"/>
                </a:solidFill>
                <a:latin typeface="Berlin Sans FB Demi" panose="020E0802020502020306" pitchFamily="34" charset="0"/>
              </a:rPr>
              <a:t>others</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gbm</a:t>
            </a:r>
            <a:r>
              <a:rPr lang="it-IT" sz="1600" dirty="0">
                <a:solidFill>
                  <a:schemeClr val="bg1"/>
                </a:solidFill>
                <a:latin typeface="Berlin Sans FB Demi" panose="020E0802020502020306" pitchFamily="34" charset="0"/>
              </a:rPr>
              <a:t> models </a:t>
            </a:r>
            <a:r>
              <a:rPr lang="it-IT" sz="1600" dirty="0" err="1">
                <a:solidFill>
                  <a:schemeClr val="bg1"/>
                </a:solidFill>
                <a:latin typeface="Berlin Sans FB Demi" panose="020E0802020502020306" pitchFamily="34" charset="0"/>
              </a:rPr>
              <a:t>built</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using</a:t>
            </a:r>
            <a:r>
              <a:rPr lang="it-IT" sz="1600" dirty="0">
                <a:solidFill>
                  <a:schemeClr val="bg1"/>
                </a:solidFill>
                <a:latin typeface="Berlin Sans FB Demi" panose="020E0802020502020306" pitchFamily="34" charset="0"/>
              </a:rPr>
              <a:t> </a:t>
            </a:r>
          </a:p>
          <a:p>
            <a:pPr algn="ctr"/>
            <a:r>
              <a:rPr lang="it-IT" sz="1600" dirty="0">
                <a:solidFill>
                  <a:schemeClr val="bg1"/>
                </a:solidFill>
                <a:latin typeface="Berlin Sans FB Demi" panose="020E0802020502020306" pitchFamily="34" charset="0"/>
              </a:rPr>
              <a:t>features from </a:t>
            </a:r>
            <a:r>
              <a:rPr lang="it-IT" sz="1600" dirty="0" err="1">
                <a:solidFill>
                  <a:schemeClr val="bg1"/>
                </a:solidFill>
                <a:latin typeface="Berlin Sans FB Demi" panose="020E0802020502020306" pitchFamily="34" charset="0"/>
              </a:rPr>
              <a:t>dimensionality</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reduction</a:t>
            </a:r>
            <a:endParaRPr lang="it-IT" sz="1600" dirty="0">
              <a:solidFill>
                <a:schemeClr val="bg1"/>
              </a:solidFill>
              <a:latin typeface="Berlin Sans FB Demi" panose="020E0802020502020306" pitchFamily="34" charset="0"/>
            </a:endParaRPr>
          </a:p>
        </p:txBody>
      </p:sp>
      <p:pic>
        <p:nvPicPr>
          <p:cNvPr id="13" name="Picture 2">
            <a:extLst>
              <a:ext uri="{FF2B5EF4-FFF2-40B4-BE49-F238E27FC236}">
                <a16:creationId xmlns:a16="http://schemas.microsoft.com/office/drawing/2014/main" id="{540CD362-A0BB-4EFA-BD03-43F875E121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861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A616CC56-AE91-487E-B277-CFE9BBBEC6E4}"/>
              </a:ext>
            </a:extLst>
          </p:cNvPr>
          <p:cNvSpPr txBox="1"/>
          <p:nvPr/>
        </p:nvSpPr>
        <p:spPr>
          <a:xfrm>
            <a:off x="1487713" y="1357086"/>
            <a:ext cx="6183087" cy="230832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4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CLV </a:t>
            </a:r>
            <a:r>
              <a:rPr kumimoji="0" lang="it-IT" sz="4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Prediction</a:t>
            </a:r>
            <a:r>
              <a:rPr kumimoji="0" lang="it-IT" sz="4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with </a:t>
            </a:r>
            <a:r>
              <a:rPr kumimoji="0" lang="it-IT" sz="4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augmented</a:t>
            </a:r>
            <a:r>
              <a:rPr kumimoji="0" lang="it-IT" sz="4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features </a:t>
            </a:r>
            <a:r>
              <a:rPr kumimoji="0" lang="it-IT" sz="4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space</a:t>
            </a:r>
            <a:endPar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390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1569660"/>
          </a:xfrm>
          <a:prstGeom prst="rect">
            <a:avLst/>
          </a:prstGeom>
          <a:noFill/>
        </p:spPr>
        <p:txBody>
          <a:bodyPr wrap="square" rtlCol="0">
            <a:spAutoFit/>
          </a:bodyPr>
          <a:lstStyle/>
          <a:p>
            <a:pPr algn="ctr"/>
            <a:r>
              <a:rPr lang="it-IT" sz="4800" dirty="0">
                <a:latin typeface="Arial" panose="020B0604020202020204" pitchFamily="34" charset="0"/>
                <a:cs typeface="Arial" panose="020B0604020202020204" pitchFamily="34" charset="0"/>
              </a:rPr>
              <a:t>Customer </a:t>
            </a:r>
            <a:r>
              <a:rPr lang="it-IT" sz="4800" dirty="0" err="1">
                <a:latin typeface="Arial" panose="020B0604020202020204" pitchFamily="34" charset="0"/>
                <a:cs typeface="Arial" panose="020B0604020202020204" pitchFamily="34" charset="0"/>
              </a:rPr>
              <a:t>Lifetime</a:t>
            </a:r>
            <a:r>
              <a:rPr lang="it-IT" sz="4800" dirty="0">
                <a:latin typeface="Arial" panose="020B0604020202020204" pitchFamily="34" charset="0"/>
                <a:cs typeface="Arial" panose="020B0604020202020204" pitchFamily="34" charset="0"/>
              </a:rPr>
              <a:t> Value</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3909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B3CFF483-5F7C-4C03-8E27-62BA4C03A5D1}"/>
              </a:ext>
            </a:extLst>
          </p:cNvPr>
          <p:cNvSpPr txBox="1"/>
          <p:nvPr/>
        </p:nvSpPr>
        <p:spPr>
          <a:xfrm>
            <a:off x="1814286" y="224972"/>
            <a:ext cx="6542313" cy="1200329"/>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Evaluation of CLV performance </a:t>
            </a:r>
            <a:r>
              <a:rPr lang="it-IT" sz="2400" dirty="0" err="1">
                <a:solidFill>
                  <a:srgbClr val="00B050"/>
                </a:solidFill>
                <a:latin typeface="Bernard MT Condensed" panose="02050806060905020404" pitchFamily="18" charset="0"/>
              </a:rPr>
              <a:t>adding</a:t>
            </a:r>
            <a:endParaRPr lang="it-IT" sz="2400" dirty="0">
              <a:solidFill>
                <a:srgbClr val="00B050"/>
              </a:solidFill>
              <a:latin typeface="Bernard MT Condensed" panose="02050806060905020404" pitchFamily="18" charset="0"/>
            </a:endParaRPr>
          </a:p>
          <a:p>
            <a:pPr algn="ctr"/>
            <a:r>
              <a:rPr lang="it-IT" sz="2400" dirty="0">
                <a:solidFill>
                  <a:srgbClr val="00B050"/>
                </a:solidFill>
                <a:latin typeface="Bernard MT Condensed" panose="02050806060905020404" pitchFamily="18" charset="0"/>
              </a:rPr>
              <a:t>features from </a:t>
            </a:r>
            <a:r>
              <a:rPr lang="it-IT" sz="2400" dirty="0" err="1">
                <a:solidFill>
                  <a:srgbClr val="00B050"/>
                </a:solidFill>
                <a:latin typeface="Bernard MT Condensed" panose="02050806060905020404" pitchFamily="18" charset="0"/>
              </a:rPr>
              <a:t>dimensionality</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reduction</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at</a:t>
            </a:r>
            <a:r>
              <a:rPr lang="it-IT" sz="2400" dirty="0">
                <a:solidFill>
                  <a:srgbClr val="00B050"/>
                </a:solidFill>
                <a:latin typeface="Bernard MT Condensed" panose="02050806060905020404" pitchFamily="18" charset="0"/>
              </a:rPr>
              <a:t> the baseline model </a:t>
            </a:r>
          </a:p>
        </p:txBody>
      </p:sp>
      <p:pic>
        <p:nvPicPr>
          <p:cNvPr id="4" name="Immagine 3">
            <a:extLst>
              <a:ext uri="{FF2B5EF4-FFF2-40B4-BE49-F238E27FC236}">
                <a16:creationId xmlns:a16="http://schemas.microsoft.com/office/drawing/2014/main" id="{3609BD3A-0D59-4543-B32D-D01523DEF6C3}"/>
              </a:ext>
            </a:extLst>
          </p:cNvPr>
          <p:cNvPicPr>
            <a:picLocks noChangeAspect="1"/>
          </p:cNvPicPr>
          <p:nvPr/>
        </p:nvPicPr>
        <p:blipFill>
          <a:blip r:embed="rId2"/>
          <a:stretch>
            <a:fillRect/>
          </a:stretch>
        </p:blipFill>
        <p:spPr>
          <a:xfrm>
            <a:off x="411471" y="1730057"/>
            <a:ext cx="3082228" cy="1513886"/>
          </a:xfrm>
          <a:prstGeom prst="rect">
            <a:avLst/>
          </a:prstGeom>
        </p:spPr>
      </p:pic>
      <p:pic>
        <p:nvPicPr>
          <p:cNvPr id="6" name="Immagine 5">
            <a:extLst>
              <a:ext uri="{FF2B5EF4-FFF2-40B4-BE49-F238E27FC236}">
                <a16:creationId xmlns:a16="http://schemas.microsoft.com/office/drawing/2014/main" id="{70614111-F069-4E5A-92C9-BBE416A7EF68}"/>
              </a:ext>
            </a:extLst>
          </p:cNvPr>
          <p:cNvPicPr>
            <a:picLocks noChangeAspect="1"/>
          </p:cNvPicPr>
          <p:nvPr/>
        </p:nvPicPr>
        <p:blipFill>
          <a:blip r:embed="rId3"/>
          <a:stretch>
            <a:fillRect/>
          </a:stretch>
        </p:blipFill>
        <p:spPr>
          <a:xfrm>
            <a:off x="3661865" y="1509486"/>
            <a:ext cx="5378310" cy="2566121"/>
          </a:xfrm>
          <a:prstGeom prst="rect">
            <a:avLst/>
          </a:prstGeom>
        </p:spPr>
      </p:pic>
      <p:pic>
        <p:nvPicPr>
          <p:cNvPr id="5" name="Picture 2">
            <a:extLst>
              <a:ext uri="{FF2B5EF4-FFF2-40B4-BE49-F238E27FC236}">
                <a16:creationId xmlns:a16="http://schemas.microsoft.com/office/drawing/2014/main" id="{8581F4F5-E717-4D27-B4D7-E7F803ADDE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867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FE224DD5-C2D0-4F16-AFC3-5EEC47BF5066}"/>
              </a:ext>
            </a:extLst>
          </p:cNvPr>
          <p:cNvPicPr>
            <a:picLocks noChangeAspect="1"/>
          </p:cNvPicPr>
          <p:nvPr/>
        </p:nvPicPr>
        <p:blipFill>
          <a:blip r:embed="rId2"/>
          <a:stretch>
            <a:fillRect/>
          </a:stretch>
        </p:blipFill>
        <p:spPr>
          <a:xfrm>
            <a:off x="5099075" y="930839"/>
            <a:ext cx="3483266" cy="1767557"/>
          </a:xfrm>
          <a:prstGeom prst="rect">
            <a:avLst/>
          </a:prstGeom>
        </p:spPr>
      </p:pic>
      <p:pic>
        <p:nvPicPr>
          <p:cNvPr id="4" name="Immagine 3">
            <a:extLst>
              <a:ext uri="{FF2B5EF4-FFF2-40B4-BE49-F238E27FC236}">
                <a16:creationId xmlns:a16="http://schemas.microsoft.com/office/drawing/2014/main" id="{4899D745-0031-4875-A8CB-D3AC61ACCA5F}"/>
              </a:ext>
            </a:extLst>
          </p:cNvPr>
          <p:cNvPicPr>
            <a:picLocks noChangeAspect="1"/>
          </p:cNvPicPr>
          <p:nvPr/>
        </p:nvPicPr>
        <p:blipFill>
          <a:blip r:embed="rId3"/>
          <a:stretch>
            <a:fillRect/>
          </a:stretch>
        </p:blipFill>
        <p:spPr>
          <a:xfrm>
            <a:off x="646108" y="930840"/>
            <a:ext cx="3483266" cy="1767557"/>
          </a:xfrm>
          <a:prstGeom prst="rect">
            <a:avLst/>
          </a:prstGeom>
        </p:spPr>
      </p:pic>
      <p:pic>
        <p:nvPicPr>
          <p:cNvPr id="6" name="Immagine 5">
            <a:extLst>
              <a:ext uri="{FF2B5EF4-FFF2-40B4-BE49-F238E27FC236}">
                <a16:creationId xmlns:a16="http://schemas.microsoft.com/office/drawing/2014/main" id="{B440CDE0-9B24-4ABC-A444-A08F1024DA55}"/>
              </a:ext>
            </a:extLst>
          </p:cNvPr>
          <p:cNvPicPr>
            <a:picLocks noChangeAspect="1"/>
          </p:cNvPicPr>
          <p:nvPr/>
        </p:nvPicPr>
        <p:blipFill>
          <a:blip r:embed="rId4"/>
          <a:stretch>
            <a:fillRect/>
          </a:stretch>
        </p:blipFill>
        <p:spPr>
          <a:xfrm>
            <a:off x="561659" y="3142344"/>
            <a:ext cx="3925891" cy="1873108"/>
          </a:xfrm>
          <a:prstGeom prst="rect">
            <a:avLst/>
          </a:prstGeom>
        </p:spPr>
      </p:pic>
      <p:pic>
        <p:nvPicPr>
          <p:cNvPr id="8" name="Immagine 7">
            <a:extLst>
              <a:ext uri="{FF2B5EF4-FFF2-40B4-BE49-F238E27FC236}">
                <a16:creationId xmlns:a16="http://schemas.microsoft.com/office/drawing/2014/main" id="{FDDA8689-766B-47BB-99BE-80D46A149473}"/>
              </a:ext>
            </a:extLst>
          </p:cNvPr>
          <p:cNvPicPr>
            <a:picLocks noChangeAspect="1"/>
          </p:cNvPicPr>
          <p:nvPr/>
        </p:nvPicPr>
        <p:blipFill>
          <a:blip r:embed="rId5"/>
          <a:stretch>
            <a:fillRect/>
          </a:stretch>
        </p:blipFill>
        <p:spPr>
          <a:xfrm>
            <a:off x="5099075" y="3142344"/>
            <a:ext cx="3483266" cy="1873108"/>
          </a:xfrm>
          <a:prstGeom prst="rect">
            <a:avLst/>
          </a:prstGeom>
        </p:spPr>
      </p:pic>
      <p:sp>
        <p:nvSpPr>
          <p:cNvPr id="9" name="CasellaDiTesto 8">
            <a:extLst>
              <a:ext uri="{FF2B5EF4-FFF2-40B4-BE49-F238E27FC236}">
                <a16:creationId xmlns:a16="http://schemas.microsoft.com/office/drawing/2014/main" id="{91BBB46F-D19F-4D26-BBD4-E0FA907A2455}"/>
              </a:ext>
            </a:extLst>
          </p:cNvPr>
          <p:cNvSpPr txBox="1"/>
          <p:nvPr/>
        </p:nvSpPr>
        <p:spPr>
          <a:xfrm>
            <a:off x="1128627" y="549072"/>
            <a:ext cx="2518228" cy="338554"/>
          </a:xfrm>
          <a:prstGeom prst="rect">
            <a:avLst/>
          </a:prstGeom>
          <a:noFill/>
        </p:spPr>
        <p:txBody>
          <a:bodyPr wrap="square" rtlCol="0">
            <a:spAutoFit/>
          </a:bodyPr>
          <a:lstStyle/>
          <a:p>
            <a:pPr algn="ctr"/>
            <a:r>
              <a:rPr lang="it-IT" sz="1600" dirty="0">
                <a:solidFill>
                  <a:srgbClr val="00B050"/>
                </a:solidFill>
                <a:latin typeface="Bernard MT Condensed" panose="02050806060905020404" pitchFamily="18" charset="0"/>
              </a:rPr>
              <a:t>Baseline</a:t>
            </a:r>
          </a:p>
        </p:txBody>
      </p:sp>
      <p:sp>
        <p:nvSpPr>
          <p:cNvPr id="10" name="CasellaDiTesto 9">
            <a:extLst>
              <a:ext uri="{FF2B5EF4-FFF2-40B4-BE49-F238E27FC236}">
                <a16:creationId xmlns:a16="http://schemas.microsoft.com/office/drawing/2014/main" id="{3691222D-F152-4C75-B9BF-4B8598530BB1}"/>
              </a:ext>
            </a:extLst>
          </p:cNvPr>
          <p:cNvSpPr txBox="1"/>
          <p:nvPr/>
        </p:nvSpPr>
        <p:spPr>
          <a:xfrm>
            <a:off x="5257999" y="555935"/>
            <a:ext cx="3324341" cy="338554"/>
          </a:xfrm>
          <a:prstGeom prst="rect">
            <a:avLst/>
          </a:prstGeom>
          <a:noFill/>
        </p:spPr>
        <p:txBody>
          <a:bodyPr wrap="square" rtlCol="0">
            <a:spAutoFit/>
          </a:bodyPr>
          <a:lstStyle/>
          <a:p>
            <a:pPr algn="ctr"/>
            <a:r>
              <a:rPr lang="it-IT" sz="1600" dirty="0">
                <a:solidFill>
                  <a:srgbClr val="00B050"/>
                </a:solidFill>
                <a:latin typeface="Bernard MT Condensed" panose="02050806060905020404" pitchFamily="18" charset="0"/>
              </a:rPr>
              <a:t>Baseline </a:t>
            </a:r>
            <a:r>
              <a:rPr lang="it-IT" sz="1600" dirty="0" err="1">
                <a:solidFill>
                  <a:srgbClr val="00B050"/>
                </a:solidFill>
                <a:latin typeface="Bernard MT Condensed" panose="02050806060905020404" pitchFamily="18" charset="0"/>
              </a:rPr>
              <a:t>augmented</a:t>
            </a:r>
            <a:r>
              <a:rPr lang="it-IT" sz="1600" dirty="0">
                <a:solidFill>
                  <a:srgbClr val="00B050"/>
                </a:solidFill>
                <a:latin typeface="Bernard MT Condensed" panose="02050806060905020404" pitchFamily="18" charset="0"/>
              </a:rPr>
              <a:t> with </a:t>
            </a:r>
            <a:r>
              <a:rPr lang="it-IT" sz="1600" dirty="0" err="1">
                <a:solidFill>
                  <a:srgbClr val="00B050"/>
                </a:solidFill>
                <a:latin typeface="Bernard MT Condensed" panose="02050806060905020404" pitchFamily="18" charset="0"/>
              </a:rPr>
              <a:t>pca</a:t>
            </a:r>
            <a:r>
              <a:rPr lang="it-IT" sz="1600" dirty="0">
                <a:solidFill>
                  <a:srgbClr val="00B050"/>
                </a:solidFill>
                <a:latin typeface="Bernard MT Condensed" panose="02050806060905020404" pitchFamily="18" charset="0"/>
              </a:rPr>
              <a:t> features</a:t>
            </a:r>
          </a:p>
        </p:txBody>
      </p:sp>
      <p:sp>
        <p:nvSpPr>
          <p:cNvPr id="11" name="CasellaDiTesto 10">
            <a:extLst>
              <a:ext uri="{FF2B5EF4-FFF2-40B4-BE49-F238E27FC236}">
                <a16:creationId xmlns:a16="http://schemas.microsoft.com/office/drawing/2014/main" id="{0574DB66-7B9F-47FC-A45B-4380AA3DAD1C}"/>
              </a:ext>
            </a:extLst>
          </p:cNvPr>
          <p:cNvSpPr txBox="1"/>
          <p:nvPr/>
        </p:nvSpPr>
        <p:spPr>
          <a:xfrm>
            <a:off x="457201" y="2723269"/>
            <a:ext cx="4030350" cy="338554"/>
          </a:xfrm>
          <a:prstGeom prst="rect">
            <a:avLst/>
          </a:prstGeom>
          <a:noFill/>
        </p:spPr>
        <p:txBody>
          <a:bodyPr wrap="square" rtlCol="0">
            <a:spAutoFit/>
          </a:bodyPr>
          <a:lstStyle/>
          <a:p>
            <a:pPr algn="ctr"/>
            <a:r>
              <a:rPr lang="it-IT" sz="1600" dirty="0">
                <a:solidFill>
                  <a:srgbClr val="00B050"/>
                </a:solidFill>
                <a:latin typeface="Bernard MT Condensed" panose="02050806060905020404" pitchFamily="18" charset="0"/>
              </a:rPr>
              <a:t>Baseline </a:t>
            </a:r>
            <a:r>
              <a:rPr lang="it-IT" sz="1600" dirty="0" err="1">
                <a:solidFill>
                  <a:srgbClr val="00B050"/>
                </a:solidFill>
                <a:latin typeface="Bernard MT Condensed" panose="02050806060905020404" pitchFamily="18" charset="0"/>
              </a:rPr>
              <a:t>augmented</a:t>
            </a:r>
            <a:r>
              <a:rPr lang="it-IT" sz="1600" dirty="0">
                <a:solidFill>
                  <a:srgbClr val="00B050"/>
                </a:solidFill>
                <a:latin typeface="Bernard MT Condensed" panose="02050806060905020404" pitchFamily="18" charset="0"/>
              </a:rPr>
              <a:t> with </a:t>
            </a:r>
            <a:r>
              <a:rPr lang="it-IT" sz="1600" dirty="0" err="1">
                <a:solidFill>
                  <a:srgbClr val="00B050"/>
                </a:solidFill>
                <a:latin typeface="Bernard MT Condensed" panose="02050806060905020404" pitchFamily="18" charset="0"/>
              </a:rPr>
              <a:t>autoencoders</a:t>
            </a:r>
            <a:r>
              <a:rPr lang="it-IT" sz="1600" dirty="0">
                <a:solidFill>
                  <a:srgbClr val="00B050"/>
                </a:solidFill>
                <a:latin typeface="Bernard MT Condensed" panose="02050806060905020404" pitchFamily="18" charset="0"/>
              </a:rPr>
              <a:t> features</a:t>
            </a:r>
          </a:p>
        </p:txBody>
      </p:sp>
      <p:sp>
        <p:nvSpPr>
          <p:cNvPr id="12" name="CasellaDiTesto 11">
            <a:extLst>
              <a:ext uri="{FF2B5EF4-FFF2-40B4-BE49-F238E27FC236}">
                <a16:creationId xmlns:a16="http://schemas.microsoft.com/office/drawing/2014/main" id="{A57C4F79-A793-4885-9853-6183E4068519}"/>
              </a:ext>
            </a:extLst>
          </p:cNvPr>
          <p:cNvSpPr txBox="1"/>
          <p:nvPr/>
        </p:nvSpPr>
        <p:spPr>
          <a:xfrm>
            <a:off x="5004955" y="2723269"/>
            <a:ext cx="3925890" cy="338554"/>
          </a:xfrm>
          <a:prstGeom prst="rect">
            <a:avLst/>
          </a:prstGeom>
          <a:noFill/>
        </p:spPr>
        <p:txBody>
          <a:bodyPr wrap="square" rtlCol="0">
            <a:spAutoFit/>
          </a:bodyPr>
          <a:lstStyle/>
          <a:p>
            <a:pPr algn="ctr"/>
            <a:r>
              <a:rPr lang="it-IT" sz="1600" dirty="0">
                <a:solidFill>
                  <a:srgbClr val="00B050"/>
                </a:solidFill>
                <a:latin typeface="Bernard MT Condensed" panose="02050806060905020404" pitchFamily="18" charset="0"/>
              </a:rPr>
              <a:t>Baseline </a:t>
            </a:r>
            <a:r>
              <a:rPr lang="it-IT" sz="1600" dirty="0" err="1">
                <a:solidFill>
                  <a:srgbClr val="00B050"/>
                </a:solidFill>
                <a:latin typeface="Bernard MT Condensed" panose="02050806060905020404" pitchFamily="18" charset="0"/>
              </a:rPr>
              <a:t>augmented</a:t>
            </a:r>
            <a:r>
              <a:rPr lang="it-IT" sz="1600" dirty="0">
                <a:solidFill>
                  <a:srgbClr val="00B050"/>
                </a:solidFill>
                <a:latin typeface="Bernard MT Condensed" panose="02050806060905020404" pitchFamily="18" charset="0"/>
              </a:rPr>
              <a:t> with </a:t>
            </a:r>
            <a:r>
              <a:rPr lang="it-IT" sz="1600" dirty="0" err="1">
                <a:solidFill>
                  <a:srgbClr val="00B050"/>
                </a:solidFill>
                <a:latin typeface="Bernard MT Condensed" panose="02050806060905020404" pitchFamily="18" charset="0"/>
              </a:rPr>
              <a:t>isomap</a:t>
            </a:r>
            <a:r>
              <a:rPr lang="it-IT" sz="1600" dirty="0">
                <a:solidFill>
                  <a:srgbClr val="00B050"/>
                </a:solidFill>
                <a:latin typeface="Bernard MT Condensed" panose="02050806060905020404" pitchFamily="18" charset="0"/>
              </a:rPr>
              <a:t> features</a:t>
            </a:r>
          </a:p>
        </p:txBody>
      </p:sp>
      <p:sp>
        <p:nvSpPr>
          <p:cNvPr id="13" name="CasellaDiTesto 12">
            <a:extLst>
              <a:ext uri="{FF2B5EF4-FFF2-40B4-BE49-F238E27FC236}">
                <a16:creationId xmlns:a16="http://schemas.microsoft.com/office/drawing/2014/main" id="{95516601-D8C4-434D-BCB1-B1D0FDD79493}"/>
              </a:ext>
            </a:extLst>
          </p:cNvPr>
          <p:cNvSpPr txBox="1"/>
          <p:nvPr/>
        </p:nvSpPr>
        <p:spPr>
          <a:xfrm>
            <a:off x="1524000" y="56093"/>
            <a:ext cx="7518401" cy="584775"/>
          </a:xfrm>
          <a:prstGeom prst="rect">
            <a:avLst/>
          </a:prstGeom>
          <a:noFill/>
        </p:spPr>
        <p:txBody>
          <a:bodyPr wrap="square" rtlCol="0">
            <a:spAutoFit/>
          </a:bodyPr>
          <a:lstStyle/>
          <a:p>
            <a:pPr algn="ctr"/>
            <a:r>
              <a:rPr lang="it-IT" sz="1600" dirty="0" err="1">
                <a:solidFill>
                  <a:schemeClr val="bg1"/>
                </a:solidFill>
                <a:latin typeface="Berlin Sans FB Demi" panose="020E0802020502020306" pitchFamily="34" charset="0"/>
              </a:rPr>
              <a:t>Comparison</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between</a:t>
            </a:r>
            <a:r>
              <a:rPr lang="it-IT" sz="1600" dirty="0">
                <a:solidFill>
                  <a:schemeClr val="bg1"/>
                </a:solidFill>
                <a:latin typeface="Berlin Sans FB Demi" panose="020E0802020502020306" pitchFamily="34" charset="0"/>
              </a:rPr>
              <a:t> baseline model and </a:t>
            </a:r>
            <a:r>
              <a:rPr lang="it-IT" sz="1600" dirty="0" err="1">
                <a:solidFill>
                  <a:schemeClr val="bg1"/>
                </a:solidFill>
                <a:latin typeface="Berlin Sans FB Demi" panose="020E0802020502020306" pitchFamily="34" charset="0"/>
              </a:rPr>
              <a:t>others</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gbm</a:t>
            </a:r>
            <a:r>
              <a:rPr lang="it-IT" sz="1600" dirty="0">
                <a:solidFill>
                  <a:schemeClr val="bg1"/>
                </a:solidFill>
                <a:latin typeface="Berlin Sans FB Demi" panose="020E0802020502020306" pitchFamily="34" charset="0"/>
              </a:rPr>
              <a:t> models </a:t>
            </a:r>
            <a:r>
              <a:rPr lang="it-IT" sz="1600" dirty="0" err="1">
                <a:solidFill>
                  <a:schemeClr val="bg1"/>
                </a:solidFill>
                <a:latin typeface="Berlin Sans FB Demi" panose="020E0802020502020306" pitchFamily="34" charset="0"/>
              </a:rPr>
              <a:t>built</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augmenting</a:t>
            </a:r>
            <a:r>
              <a:rPr lang="it-IT" sz="1600" dirty="0">
                <a:solidFill>
                  <a:schemeClr val="bg1"/>
                </a:solidFill>
                <a:latin typeface="Berlin Sans FB Demi" panose="020E0802020502020306" pitchFamily="34" charset="0"/>
              </a:rPr>
              <a:t> the baseline model with features from </a:t>
            </a:r>
            <a:r>
              <a:rPr lang="it-IT" sz="1600" dirty="0" err="1">
                <a:solidFill>
                  <a:schemeClr val="bg1"/>
                </a:solidFill>
                <a:latin typeface="Berlin Sans FB Demi" panose="020E0802020502020306" pitchFamily="34" charset="0"/>
              </a:rPr>
              <a:t>dimensionality</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reduction</a:t>
            </a:r>
            <a:endParaRPr lang="it-IT" sz="1600" dirty="0">
              <a:solidFill>
                <a:schemeClr val="bg1"/>
              </a:solidFill>
              <a:latin typeface="Berlin Sans FB Demi" panose="020E0802020502020306" pitchFamily="34" charset="0"/>
            </a:endParaRPr>
          </a:p>
        </p:txBody>
      </p:sp>
      <p:pic>
        <p:nvPicPr>
          <p:cNvPr id="14" name="Picture 2">
            <a:extLst>
              <a:ext uri="{FF2B5EF4-FFF2-40B4-BE49-F238E27FC236}">
                <a16:creationId xmlns:a16="http://schemas.microsoft.com/office/drawing/2014/main" id="{794F88FC-D0D2-40EF-895D-DAF32FC67E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0587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830997"/>
          </a:xfrm>
          <a:prstGeom prst="rect">
            <a:avLst/>
          </a:prstGeom>
          <a:noFill/>
        </p:spPr>
        <p:txBody>
          <a:bodyPr wrap="square" rtlCol="0">
            <a:spAutoFit/>
          </a:bodyPr>
          <a:lstStyle/>
          <a:p>
            <a:pPr algn="ctr"/>
            <a:r>
              <a:rPr lang="it-IT" sz="4800" dirty="0">
                <a:latin typeface="Arial" panose="020B0604020202020204" pitchFamily="34" charset="0"/>
                <a:cs typeface="Arial" panose="020B0604020202020204" pitchFamily="34" charset="0"/>
              </a:rPr>
              <a:t>Clustering</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145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787400" y="224972"/>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K-</a:t>
            </a:r>
            <a:r>
              <a:rPr lang="it-IT" sz="2400" dirty="0" err="1">
                <a:solidFill>
                  <a:srgbClr val="00B050"/>
                </a:solidFill>
                <a:latin typeface="Bernard MT Condensed" panose="02050806060905020404" pitchFamily="18" charset="0"/>
              </a:rPr>
              <a:t>Means</a:t>
            </a:r>
            <a:endParaRPr lang="it-IT" sz="2400" dirty="0">
              <a:solidFill>
                <a:srgbClr val="00B050"/>
              </a:solidFill>
              <a:latin typeface="Bernard MT Condensed" panose="02050806060905020404" pitchFamily="18" charset="0"/>
            </a:endParaRPr>
          </a:p>
        </p:txBody>
      </p:sp>
      <p:sp>
        <p:nvSpPr>
          <p:cNvPr id="4" name="CasellaDiTesto 3">
            <a:extLst>
              <a:ext uri="{FF2B5EF4-FFF2-40B4-BE49-F238E27FC236}">
                <a16:creationId xmlns:a16="http://schemas.microsoft.com/office/drawing/2014/main" id="{5ABA9BA9-94A2-46A3-B26E-9D021C9DBC77}"/>
              </a:ext>
            </a:extLst>
          </p:cNvPr>
          <p:cNvSpPr txBox="1"/>
          <p:nvPr/>
        </p:nvSpPr>
        <p:spPr>
          <a:xfrm>
            <a:off x="1053974" y="911609"/>
            <a:ext cx="2856613" cy="4293483"/>
          </a:xfrm>
          <a:prstGeom prst="rect">
            <a:avLst/>
          </a:prstGeom>
          <a:noFill/>
        </p:spPr>
        <p:txBody>
          <a:bodyPr wrap="square" rtlCol="0">
            <a:spAutoFit/>
          </a:bodyPr>
          <a:lstStyle/>
          <a:p>
            <a:pPr algn="just"/>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K-Means is a centroid-based clustering that try to minimize the distance between each point to the assigned cluster centroid. It starts to pick a number of clusters, k, and for each one calculates the coordinates of its centroid. Points are assigned to the nearest cluster centroid, after that, centroids position are re-computed by the mean of all observations assigned to the cluster. It’s an iterative process until centroids don’t change much between iterations anymore.  </a:t>
            </a:r>
            <a:endParaRPr lang="it-IT"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endParaRPr lang="it-IT" dirty="0"/>
          </a:p>
        </p:txBody>
      </p:sp>
      <p:pic>
        <p:nvPicPr>
          <p:cNvPr id="6" name="Picture 2">
            <a:extLst>
              <a:ext uri="{FF2B5EF4-FFF2-40B4-BE49-F238E27FC236}">
                <a16:creationId xmlns:a16="http://schemas.microsoft.com/office/drawing/2014/main" id="{DBEBCFAA-0EAD-4900-A953-E6225D31B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lustering K-Means | BerbagiIlmu">
            <a:extLst>
              <a:ext uri="{FF2B5EF4-FFF2-40B4-BE49-F238E27FC236}">
                <a16:creationId xmlns:a16="http://schemas.microsoft.com/office/drawing/2014/main" id="{FD7A8649-07E0-4E7D-AD2D-7EDFAC6DD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698" y="1640114"/>
            <a:ext cx="3373328" cy="2525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014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4920512" y="224972"/>
            <a:ext cx="3436087"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          DBSCAN</a:t>
            </a:r>
          </a:p>
        </p:txBody>
      </p:sp>
      <p:sp>
        <p:nvSpPr>
          <p:cNvPr id="3" name="CasellaDiTesto 2">
            <a:extLst>
              <a:ext uri="{FF2B5EF4-FFF2-40B4-BE49-F238E27FC236}">
                <a16:creationId xmlns:a16="http://schemas.microsoft.com/office/drawing/2014/main" id="{06167EE8-1FF2-41F6-B832-03DB8B88D133}"/>
              </a:ext>
            </a:extLst>
          </p:cNvPr>
          <p:cNvSpPr txBox="1"/>
          <p:nvPr/>
        </p:nvSpPr>
        <p:spPr>
          <a:xfrm>
            <a:off x="1589314" y="224972"/>
            <a:ext cx="4317999" cy="4524315"/>
          </a:xfrm>
          <a:prstGeom prst="rect">
            <a:avLst/>
          </a:prstGeom>
          <a:noFill/>
        </p:spPr>
        <p:txBody>
          <a:bodyPr wrap="square" rtlCol="0">
            <a:spAutoFit/>
          </a:bodyPr>
          <a:lstStyle/>
          <a:p>
            <a:pPr algn="just"/>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DBSCAN is a density-based clustering algorithm that defines clusters as continuous regions of high density, grouping together points with many nearby neighbours and marking outlier points in low-density regions. It starts picking a point at random and retrieves its neighbourhood. If it is a core point (it has at least min number of points “</a:t>
            </a:r>
            <a:r>
              <a:rPr lang="en-GB" sz="15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minPoints</a:t>
            </a:r>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within a distance “ε” used to locate neighbourhood), it will start a new cluster expanded by assigning all points in its neighbourhood to the cluster. If an additional core point is found in the neighbourhood, the search is extended to include all points in its neighbourhood. If no more core points are found, the cluster is complete, and remaining points are examined to look for other core point to start a new cluster. Points not assigned to a cluster are considered noise. </a:t>
            </a:r>
            <a:endParaRPr lang="it-IT"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endParaRPr lang="it-IT" dirty="0"/>
          </a:p>
        </p:txBody>
      </p:sp>
      <p:pic>
        <p:nvPicPr>
          <p:cNvPr id="6" name="Picture 2">
            <a:extLst>
              <a:ext uri="{FF2B5EF4-FFF2-40B4-BE49-F238E27FC236}">
                <a16:creationId xmlns:a16="http://schemas.microsoft.com/office/drawing/2014/main" id="{29AF97A1-AEC3-44EF-9A5B-D30B6326F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BSCAN - DBSCAN - JapaneseClass.jp">
            <a:extLst>
              <a:ext uri="{FF2B5EF4-FFF2-40B4-BE49-F238E27FC236}">
                <a16:creationId xmlns:a16="http://schemas.microsoft.com/office/drawing/2014/main" id="{BF3A8A0D-D9AD-457F-A972-71145397C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2084" y="1226288"/>
            <a:ext cx="2514186" cy="232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440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787400" y="224972"/>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Gaussian</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Mixture</a:t>
            </a:r>
            <a:r>
              <a:rPr lang="it-IT" sz="2400" dirty="0">
                <a:solidFill>
                  <a:srgbClr val="00B050"/>
                </a:solidFill>
                <a:latin typeface="Bernard MT Condensed" panose="02050806060905020404" pitchFamily="18" charset="0"/>
              </a:rPr>
              <a:t> Models</a:t>
            </a:r>
          </a:p>
        </p:txBody>
      </p:sp>
      <p:sp>
        <p:nvSpPr>
          <p:cNvPr id="3" name="CasellaDiTesto 2">
            <a:extLst>
              <a:ext uri="{FF2B5EF4-FFF2-40B4-BE49-F238E27FC236}">
                <a16:creationId xmlns:a16="http://schemas.microsoft.com/office/drawing/2014/main" id="{0E017234-7E7C-4ED8-A571-6A52DAEED282}"/>
              </a:ext>
            </a:extLst>
          </p:cNvPr>
          <p:cNvSpPr txBox="1"/>
          <p:nvPr/>
        </p:nvSpPr>
        <p:spPr>
          <a:xfrm>
            <a:off x="518042" y="800987"/>
            <a:ext cx="3252972" cy="4062651"/>
          </a:xfrm>
          <a:prstGeom prst="rect">
            <a:avLst/>
          </a:prstGeom>
          <a:noFill/>
        </p:spPr>
        <p:txBody>
          <a:bodyPr wrap="square" rtlCol="0">
            <a:spAutoFit/>
          </a:bodyPr>
          <a:lstStyle/>
          <a:p>
            <a:pPr algn="just"/>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Gaussian Mixture Models clustering is a generalization of K-Means. </a:t>
            </a:r>
            <a:r>
              <a:rPr lang="en-GB" sz="15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I</a:t>
            </a:r>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nstead of using a distance-based model, will be used a distribution-based model. In K-Means clusters are circular as a result of using the mean as centroid. With GMM will be assumed data points are Gaussian distributed with clusters that can take any kind of elliptical shape and each Gaussian distribution is assigned to a single cluster. The Expectation-Maximization optimization algorithm is used to find the parameters of the Gaussian distribution for each cluster.    </a:t>
            </a:r>
            <a:endParaRPr lang="it-IT"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endParaRPr lang="it-IT" dirty="0"/>
          </a:p>
        </p:txBody>
      </p:sp>
      <p:pic>
        <p:nvPicPr>
          <p:cNvPr id="5" name="Immagine 4">
            <a:extLst>
              <a:ext uri="{FF2B5EF4-FFF2-40B4-BE49-F238E27FC236}">
                <a16:creationId xmlns:a16="http://schemas.microsoft.com/office/drawing/2014/main" id="{5D10EE5C-D7C9-4C62-8081-6D6C5F32A37F}"/>
              </a:ext>
            </a:extLst>
          </p:cNvPr>
          <p:cNvPicPr>
            <a:picLocks noChangeAspect="1"/>
          </p:cNvPicPr>
          <p:nvPr/>
        </p:nvPicPr>
        <p:blipFill>
          <a:blip r:embed="rId2"/>
          <a:stretch>
            <a:fillRect/>
          </a:stretch>
        </p:blipFill>
        <p:spPr>
          <a:xfrm>
            <a:off x="3976577" y="1347787"/>
            <a:ext cx="4848446" cy="2557906"/>
          </a:xfrm>
          <a:prstGeom prst="rect">
            <a:avLst/>
          </a:prstGeom>
        </p:spPr>
      </p:pic>
      <p:pic>
        <p:nvPicPr>
          <p:cNvPr id="6" name="Picture 2">
            <a:extLst>
              <a:ext uri="{FF2B5EF4-FFF2-40B4-BE49-F238E27FC236}">
                <a16:creationId xmlns:a16="http://schemas.microsoft.com/office/drawing/2014/main" id="{550FC508-FEEE-4F30-87D6-01F7D4D8A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120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787400" y="224972"/>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Agglomerative</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Hierachical</a:t>
            </a:r>
            <a:r>
              <a:rPr lang="it-IT" sz="2400" dirty="0">
                <a:solidFill>
                  <a:srgbClr val="00B050"/>
                </a:solidFill>
                <a:latin typeface="Bernard MT Condensed" panose="02050806060905020404" pitchFamily="18" charset="0"/>
              </a:rPr>
              <a:t> Clustering</a:t>
            </a:r>
          </a:p>
        </p:txBody>
      </p:sp>
      <p:pic>
        <p:nvPicPr>
          <p:cNvPr id="4" name="Immagine 3">
            <a:extLst>
              <a:ext uri="{FF2B5EF4-FFF2-40B4-BE49-F238E27FC236}">
                <a16:creationId xmlns:a16="http://schemas.microsoft.com/office/drawing/2014/main" id="{9CF7CC20-F5B1-4A1B-A74B-D9159B1104EF}"/>
              </a:ext>
            </a:extLst>
          </p:cNvPr>
          <p:cNvPicPr>
            <a:picLocks noChangeAspect="1"/>
          </p:cNvPicPr>
          <p:nvPr/>
        </p:nvPicPr>
        <p:blipFill>
          <a:blip r:embed="rId2"/>
          <a:stretch>
            <a:fillRect/>
          </a:stretch>
        </p:blipFill>
        <p:spPr>
          <a:xfrm>
            <a:off x="3395330" y="1282994"/>
            <a:ext cx="5512811" cy="1913861"/>
          </a:xfrm>
          <a:prstGeom prst="rect">
            <a:avLst/>
          </a:prstGeom>
        </p:spPr>
      </p:pic>
      <p:sp>
        <p:nvSpPr>
          <p:cNvPr id="5" name="CasellaDiTesto 4">
            <a:extLst>
              <a:ext uri="{FF2B5EF4-FFF2-40B4-BE49-F238E27FC236}">
                <a16:creationId xmlns:a16="http://schemas.microsoft.com/office/drawing/2014/main" id="{8A129AAC-60F5-4BBE-8892-77FBD594FA84}"/>
              </a:ext>
            </a:extLst>
          </p:cNvPr>
          <p:cNvSpPr txBox="1"/>
          <p:nvPr/>
        </p:nvSpPr>
        <p:spPr>
          <a:xfrm>
            <a:off x="94343" y="841829"/>
            <a:ext cx="3102513" cy="4062651"/>
          </a:xfrm>
          <a:prstGeom prst="rect">
            <a:avLst/>
          </a:prstGeom>
          <a:noFill/>
        </p:spPr>
        <p:txBody>
          <a:bodyPr wrap="square" rtlCol="0">
            <a:spAutoFit/>
          </a:bodyPr>
          <a:lstStyle/>
          <a:p>
            <a:pPr algn="just"/>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Agglomerative Hierarchical clustering builds hierarchy of clusters by a bottom-up approach. It starts with all points assigned to a cluster of their own, so given N observations will have N clusters. Find a pair of clusters with the smallest cluster-to-cluster distance. Merge the two clusters into one, reducing the number of clusters to N-1. The process go ahead till all points are merged into one cluster, the root cluster. The result of agglomerative hierarchical clustering can be shown by a dendrogram.</a:t>
            </a:r>
            <a:endParaRPr lang="it-IT"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endParaRPr lang="it-IT" dirty="0"/>
          </a:p>
        </p:txBody>
      </p:sp>
      <p:pic>
        <p:nvPicPr>
          <p:cNvPr id="6" name="Picture 2">
            <a:extLst>
              <a:ext uri="{FF2B5EF4-FFF2-40B4-BE49-F238E27FC236}">
                <a16:creationId xmlns:a16="http://schemas.microsoft.com/office/drawing/2014/main" id="{4A2B7CC6-8BC6-4617-A8FE-8AFBE25F2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067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4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Clustering Analysis </a:t>
            </a:r>
            <a:endParaRPr kumimoji="0" lang="en-GB" sz="4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24726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787400" y="224972"/>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Clustering Analysis</a:t>
            </a:r>
          </a:p>
        </p:txBody>
      </p:sp>
      <p:pic>
        <p:nvPicPr>
          <p:cNvPr id="4" name="Immagine 3">
            <a:extLst>
              <a:ext uri="{FF2B5EF4-FFF2-40B4-BE49-F238E27FC236}">
                <a16:creationId xmlns:a16="http://schemas.microsoft.com/office/drawing/2014/main" id="{8F33B77B-75FB-4C40-B804-BFEEA685AC8D}"/>
              </a:ext>
            </a:extLst>
          </p:cNvPr>
          <p:cNvPicPr>
            <a:picLocks noChangeAspect="1"/>
          </p:cNvPicPr>
          <p:nvPr/>
        </p:nvPicPr>
        <p:blipFill>
          <a:blip r:embed="rId2"/>
          <a:stretch>
            <a:fillRect/>
          </a:stretch>
        </p:blipFill>
        <p:spPr>
          <a:xfrm>
            <a:off x="242822" y="894485"/>
            <a:ext cx="3204499" cy="3149486"/>
          </a:xfrm>
          <a:prstGeom prst="rect">
            <a:avLst/>
          </a:prstGeom>
        </p:spPr>
      </p:pic>
      <p:pic>
        <p:nvPicPr>
          <p:cNvPr id="6" name="Immagine 5">
            <a:extLst>
              <a:ext uri="{FF2B5EF4-FFF2-40B4-BE49-F238E27FC236}">
                <a16:creationId xmlns:a16="http://schemas.microsoft.com/office/drawing/2014/main" id="{AE43454B-9549-4C92-B823-606F684D6620}"/>
              </a:ext>
            </a:extLst>
          </p:cNvPr>
          <p:cNvPicPr>
            <a:picLocks noChangeAspect="1"/>
          </p:cNvPicPr>
          <p:nvPr/>
        </p:nvPicPr>
        <p:blipFill>
          <a:blip r:embed="rId3"/>
          <a:stretch>
            <a:fillRect/>
          </a:stretch>
        </p:blipFill>
        <p:spPr>
          <a:xfrm>
            <a:off x="6059483" y="894486"/>
            <a:ext cx="2754610" cy="3149485"/>
          </a:xfrm>
          <a:prstGeom prst="rect">
            <a:avLst/>
          </a:prstGeom>
        </p:spPr>
      </p:pic>
      <p:pic>
        <p:nvPicPr>
          <p:cNvPr id="8" name="Immagine 7">
            <a:extLst>
              <a:ext uri="{FF2B5EF4-FFF2-40B4-BE49-F238E27FC236}">
                <a16:creationId xmlns:a16="http://schemas.microsoft.com/office/drawing/2014/main" id="{0AAD2491-C15F-4E1D-A685-24B07BB0C927}"/>
              </a:ext>
            </a:extLst>
          </p:cNvPr>
          <p:cNvPicPr>
            <a:picLocks noChangeAspect="1"/>
          </p:cNvPicPr>
          <p:nvPr/>
        </p:nvPicPr>
        <p:blipFill>
          <a:blip r:embed="rId4"/>
          <a:stretch>
            <a:fillRect/>
          </a:stretch>
        </p:blipFill>
        <p:spPr>
          <a:xfrm>
            <a:off x="3417470" y="1912920"/>
            <a:ext cx="2430986" cy="1171366"/>
          </a:xfrm>
          <a:prstGeom prst="rect">
            <a:avLst/>
          </a:prstGeom>
        </p:spPr>
      </p:pic>
      <p:sp>
        <p:nvSpPr>
          <p:cNvPr id="3" name="CasellaDiTesto 2">
            <a:extLst>
              <a:ext uri="{FF2B5EF4-FFF2-40B4-BE49-F238E27FC236}">
                <a16:creationId xmlns:a16="http://schemas.microsoft.com/office/drawing/2014/main" id="{C8F0DD38-BF6E-4C2F-9266-5D4561D18821}"/>
              </a:ext>
            </a:extLst>
          </p:cNvPr>
          <p:cNvSpPr txBox="1"/>
          <p:nvPr/>
        </p:nvSpPr>
        <p:spPr>
          <a:xfrm>
            <a:off x="595423" y="4281377"/>
            <a:ext cx="8073656" cy="323165"/>
          </a:xfrm>
          <a:prstGeom prst="rect">
            <a:avLst/>
          </a:prstGeom>
          <a:noFill/>
        </p:spPr>
        <p:txBody>
          <a:bodyPr wrap="square" rtlCol="0">
            <a:spAutoFit/>
          </a:bodyPr>
          <a:lstStyle/>
          <a:p>
            <a:r>
              <a:rPr lang="it-IT" sz="1500" dirty="0">
                <a:solidFill>
                  <a:schemeClr val="bg1"/>
                </a:solidFill>
                <a:latin typeface="Berlin Sans FB Demi" panose="020E0802020502020306" pitchFamily="34" charset="0"/>
              </a:rPr>
              <a:t>Clustering </a:t>
            </a:r>
            <a:r>
              <a:rPr lang="it-IT" sz="1500" dirty="0" err="1">
                <a:solidFill>
                  <a:schemeClr val="bg1"/>
                </a:solidFill>
                <a:latin typeface="Berlin Sans FB Demi" panose="020E0802020502020306" pitchFamily="34" charset="0"/>
              </a:rPr>
              <a:t>algorithms</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evaluated</a:t>
            </a:r>
            <a:r>
              <a:rPr lang="it-IT" sz="1500" dirty="0">
                <a:solidFill>
                  <a:schemeClr val="bg1"/>
                </a:solidFill>
                <a:latin typeface="Berlin Sans FB Demi" panose="020E0802020502020306" pitchFamily="34" charset="0"/>
              </a:rPr>
              <a:t> by silhouette score</a:t>
            </a:r>
          </a:p>
        </p:txBody>
      </p:sp>
      <p:pic>
        <p:nvPicPr>
          <p:cNvPr id="7" name="Picture 2">
            <a:extLst>
              <a:ext uri="{FF2B5EF4-FFF2-40B4-BE49-F238E27FC236}">
                <a16:creationId xmlns:a16="http://schemas.microsoft.com/office/drawing/2014/main" id="{7AC02055-32A4-44AD-B4BC-7E7BFD526C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484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2308324"/>
          </a:xfrm>
          <a:prstGeom prst="rect">
            <a:avLst/>
          </a:prstGeom>
          <a:noFill/>
        </p:spPr>
        <p:txBody>
          <a:bodyPr wrap="square" rtlCol="0">
            <a:spAutoFit/>
          </a:bodyPr>
          <a:lstStyle/>
          <a:p>
            <a:pPr lvl="1" algn="ctr"/>
            <a:r>
              <a:rPr lang="it-IT" sz="4800" dirty="0">
                <a:latin typeface="Arial" panose="020B0604020202020204" pitchFamily="34" charset="0"/>
                <a:cs typeface="Arial" panose="020B0604020202020204" pitchFamily="34" charset="0"/>
              </a:rPr>
              <a:t>CLV </a:t>
            </a:r>
            <a:r>
              <a:rPr lang="it-IT" sz="4800" dirty="0" err="1">
                <a:latin typeface="Arial" panose="020B0604020202020204" pitchFamily="34" charset="0"/>
                <a:cs typeface="Arial" panose="020B0604020202020204" pitchFamily="34" charset="0"/>
              </a:rPr>
              <a:t>Prediction</a:t>
            </a:r>
            <a:r>
              <a:rPr lang="it-IT" sz="4800" dirty="0">
                <a:latin typeface="Arial" panose="020B0604020202020204" pitchFamily="34" charset="0"/>
                <a:cs typeface="Arial" panose="020B0604020202020204" pitchFamily="34" charset="0"/>
              </a:rPr>
              <a:t> with </a:t>
            </a:r>
            <a:r>
              <a:rPr lang="it-IT" sz="4800" dirty="0" err="1">
                <a:latin typeface="Arial" panose="020B0604020202020204" pitchFamily="34" charset="0"/>
                <a:cs typeface="Arial" panose="020B0604020202020204" pitchFamily="34" charset="0"/>
              </a:rPr>
              <a:t>augmented</a:t>
            </a:r>
            <a:r>
              <a:rPr lang="it-IT" sz="4800" dirty="0">
                <a:latin typeface="Arial" panose="020B0604020202020204" pitchFamily="34" charset="0"/>
                <a:cs typeface="Arial" panose="020B0604020202020204" pitchFamily="34" charset="0"/>
              </a:rPr>
              <a:t> features </a:t>
            </a:r>
            <a:r>
              <a:rPr lang="it-IT" sz="4800" dirty="0" err="1">
                <a:latin typeface="Arial" panose="020B0604020202020204" pitchFamily="34" charset="0"/>
                <a:cs typeface="Arial" panose="020B0604020202020204" pitchFamily="34" charset="0"/>
              </a:rPr>
              <a:t>space</a:t>
            </a:r>
            <a:endParaRPr lang="it-IT"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732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5" name="CasellaDiTesto 4">
            <a:extLst>
              <a:ext uri="{FF2B5EF4-FFF2-40B4-BE49-F238E27FC236}">
                <a16:creationId xmlns:a16="http://schemas.microsoft.com/office/drawing/2014/main" id="{031875F1-1CA1-4008-B524-4545D92496D6}"/>
              </a:ext>
            </a:extLst>
          </p:cNvPr>
          <p:cNvSpPr txBox="1"/>
          <p:nvPr/>
        </p:nvSpPr>
        <p:spPr>
          <a:xfrm>
            <a:off x="4908529" y="1433915"/>
            <a:ext cx="3898800" cy="1754326"/>
          </a:xfrm>
          <a:prstGeom prst="rect">
            <a:avLst/>
          </a:prstGeom>
          <a:noFill/>
        </p:spPr>
        <p:txBody>
          <a:bodyPr wrap="square" rtlCol="0">
            <a:spAutoFit/>
          </a:bodyPr>
          <a:lstStyle/>
          <a:p>
            <a:r>
              <a:rPr lang="it-IT" dirty="0">
                <a:solidFill>
                  <a:srgbClr val="00B050"/>
                </a:solidFill>
                <a:latin typeface="Berlin Sans FB Demi" panose="020E0802020502020306" pitchFamily="34" charset="0"/>
              </a:rPr>
              <a:t>A key tool: Customer </a:t>
            </a:r>
            <a:r>
              <a:rPr lang="it-IT" dirty="0" err="1">
                <a:solidFill>
                  <a:srgbClr val="00B050"/>
                </a:solidFill>
                <a:latin typeface="Berlin Sans FB Demi" panose="020E0802020502020306" pitchFamily="34" charset="0"/>
              </a:rPr>
              <a:t>Lifetime</a:t>
            </a:r>
            <a:r>
              <a:rPr lang="it-IT" dirty="0">
                <a:solidFill>
                  <a:srgbClr val="00B050"/>
                </a:solidFill>
                <a:latin typeface="Berlin Sans FB Demi" panose="020E0802020502020306" pitchFamily="34" charset="0"/>
              </a:rPr>
              <a:t> Value.</a:t>
            </a:r>
          </a:p>
          <a:p>
            <a:r>
              <a:rPr lang="en-US" dirty="0">
                <a:solidFill>
                  <a:srgbClr val="00B050"/>
                </a:solidFill>
                <a:latin typeface="Berlin Sans FB Demi" panose="020E0802020502020306" pitchFamily="34" charset="0"/>
              </a:rPr>
              <a:t>It’s the value of a </a:t>
            </a:r>
            <a:r>
              <a:rPr lang="en-US" sz="1800" b="0" i="0" u="none" strike="noStrike" baseline="0" dirty="0">
                <a:solidFill>
                  <a:srgbClr val="00B050"/>
                </a:solidFill>
                <a:latin typeface="Berlin Sans FB Demi" panose="020E0802020502020306" pitchFamily="34" charset="0"/>
              </a:rPr>
              <a:t>customer for a Company over the span of their lifetime relationship</a:t>
            </a:r>
            <a:r>
              <a:rPr lang="it-IT" sz="1800" b="0" i="0" u="none" strike="noStrike" baseline="0" dirty="0">
                <a:solidFill>
                  <a:srgbClr val="00B050"/>
                </a:solidFill>
                <a:latin typeface="Berlin Sans FB Demi" panose="020E0802020502020306" pitchFamily="34" charset="0"/>
              </a:rPr>
              <a:t>.</a:t>
            </a:r>
            <a:endParaRPr lang="en-US" b="0" i="0" dirty="0">
              <a:solidFill>
                <a:srgbClr val="00B050"/>
              </a:solidFill>
              <a:effectLst/>
              <a:latin typeface="Berlin Sans FB Demi" panose="020E0802020502020306" pitchFamily="34" charset="0"/>
            </a:endParaRPr>
          </a:p>
          <a:p>
            <a:endParaRPr lang="it-IT" dirty="0">
              <a:solidFill>
                <a:srgbClr val="00B0F0"/>
              </a:solidFill>
            </a:endParaRPr>
          </a:p>
        </p:txBody>
      </p:sp>
      <p:sp>
        <p:nvSpPr>
          <p:cNvPr id="2" name="CasellaDiTesto 1">
            <a:extLst>
              <a:ext uri="{FF2B5EF4-FFF2-40B4-BE49-F238E27FC236}">
                <a16:creationId xmlns:a16="http://schemas.microsoft.com/office/drawing/2014/main" id="{ECE46EDD-7632-4EB7-B887-21F872E8C58E}"/>
              </a:ext>
            </a:extLst>
          </p:cNvPr>
          <p:cNvSpPr txBox="1"/>
          <p:nvPr/>
        </p:nvSpPr>
        <p:spPr>
          <a:xfrm>
            <a:off x="401508" y="1371421"/>
            <a:ext cx="3817257" cy="1200329"/>
          </a:xfrm>
          <a:prstGeom prst="rect">
            <a:avLst/>
          </a:prstGeom>
          <a:noFill/>
        </p:spPr>
        <p:txBody>
          <a:bodyPr wrap="square" rtlCol="0">
            <a:spAutoFit/>
          </a:bodyPr>
          <a:lstStyle/>
          <a:p>
            <a:r>
              <a:rPr lang="it-IT" sz="2400" b="1" dirty="0">
                <a:solidFill>
                  <a:srgbClr val="0070C0"/>
                </a:solidFill>
                <a:latin typeface="Bernard MT Condensed" panose="02050806060905020404" pitchFamily="18" charset="0"/>
              </a:rPr>
              <a:t>SPREAD PREDICTIVE ANALYTICS TOWARDS INSURANCE MARKETING FIELD</a:t>
            </a:r>
          </a:p>
        </p:txBody>
      </p:sp>
      <p:pic>
        <p:nvPicPr>
          <p:cNvPr id="1026" name="Picture 2">
            <a:extLst>
              <a:ext uri="{FF2B5EF4-FFF2-40B4-BE49-F238E27FC236}">
                <a16:creationId xmlns:a16="http://schemas.microsoft.com/office/drawing/2014/main" id="{A08CE93A-A2B4-4E87-9031-933DCAE3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215" y="2759414"/>
            <a:ext cx="2860328" cy="214524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31769184-0F62-477D-B0D1-1CA1BB5665DE}"/>
                  </a:ext>
                </a:extLst>
              </p:cNvPr>
              <p:cNvSpPr txBox="1"/>
              <p:nvPr/>
            </p:nvSpPr>
            <p:spPr>
              <a:xfrm>
                <a:off x="4056743" y="3341743"/>
                <a:ext cx="4572000"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𝐶𝐿𝑉</m:t>
                          </m:r>
                        </m:e>
                        <m:sub>
                          <m:r>
                            <a:rPr lang="en-GB" i="1">
                              <a:solidFill>
                                <a:schemeClr val="bg1"/>
                              </a:solidFill>
                              <a:latin typeface="Cambria Math" panose="02040503050406030204" pitchFamily="18" charset="0"/>
                            </a:rPr>
                            <m:t>𝑖</m:t>
                          </m:r>
                        </m:sub>
                      </m:sSub>
                      <m:r>
                        <a:rPr lang="en-GB" i="0">
                          <a:solidFill>
                            <a:schemeClr val="bg1"/>
                          </a:solidFill>
                          <a:latin typeface="Cambria Math" panose="02040503050406030204" pitchFamily="18" charset="0"/>
                        </a:rPr>
                        <m:t>= </m:t>
                      </m:r>
                      <m:nary>
                        <m:naryPr>
                          <m:chr m:val="∑"/>
                          <m:limLoc m:val="undOvr"/>
                          <m:ctrlPr>
                            <a:rPr lang="en-GB" i="1">
                              <a:solidFill>
                                <a:schemeClr val="bg1"/>
                              </a:solidFill>
                              <a:latin typeface="Cambria Math" panose="02040503050406030204" pitchFamily="18" charset="0"/>
                            </a:rPr>
                          </m:ctrlPr>
                        </m:naryPr>
                        <m:sub>
                          <m:r>
                            <a:rPr lang="en-GB" i="1">
                              <a:solidFill>
                                <a:schemeClr val="bg1"/>
                              </a:solidFill>
                              <a:latin typeface="Cambria Math" panose="02040503050406030204" pitchFamily="18" charset="0"/>
                            </a:rPr>
                            <m:t>𝑡</m:t>
                          </m:r>
                          <m:r>
                            <a:rPr lang="en-GB" i="0">
                              <a:solidFill>
                                <a:schemeClr val="bg1"/>
                              </a:solidFill>
                              <a:latin typeface="Cambria Math" panose="02040503050406030204" pitchFamily="18" charset="0"/>
                            </a:rPr>
                            <m:t>=1</m:t>
                          </m:r>
                        </m:sub>
                        <m:sup>
                          <m:r>
                            <a:rPr lang="en-GB" i="1">
                              <a:solidFill>
                                <a:schemeClr val="bg1"/>
                              </a:solidFill>
                              <a:latin typeface="Cambria Math" panose="02040503050406030204" pitchFamily="18" charset="0"/>
                            </a:rPr>
                            <m:t>𝑁</m:t>
                          </m:r>
                        </m:sup>
                        <m:e>
                          <m:f>
                            <m:fPr>
                              <m:ctrlPr>
                                <a:rPr lang="en-GB" i="1">
                                  <a:solidFill>
                                    <a:schemeClr val="bg1"/>
                                  </a:solidFill>
                                  <a:latin typeface="Cambria Math" panose="02040503050406030204" pitchFamily="18" charset="0"/>
                                </a:rPr>
                              </m:ctrlPr>
                            </m:fPr>
                            <m:num>
                              <m:d>
                                <m:dPr>
                                  <m:ctrlPr>
                                    <a:rPr lang="en-GB" i="1">
                                      <a:solidFill>
                                        <a:schemeClr val="bg1"/>
                                      </a:solidFill>
                                      <a:latin typeface="Cambria Math" panose="02040503050406030204" pitchFamily="18" charset="0"/>
                                    </a:rPr>
                                  </m:ctrlPr>
                                </m:dPr>
                                <m:e>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𝑝</m:t>
                                      </m:r>
                                    </m:e>
                                    <m:sub>
                                      <m:r>
                                        <a:rPr lang="en-GB" i="1">
                                          <a:solidFill>
                                            <a:schemeClr val="bg1"/>
                                          </a:solidFill>
                                          <a:latin typeface="Cambria Math" panose="02040503050406030204" pitchFamily="18" charset="0"/>
                                        </a:rPr>
                                        <m:t>𝑖</m:t>
                                      </m:r>
                                      <m:r>
                                        <a:rPr lang="en-GB" i="0">
                                          <a:solidFill>
                                            <a:schemeClr val="bg1"/>
                                          </a:solidFill>
                                          <a:latin typeface="Cambria Math" panose="02040503050406030204" pitchFamily="18" charset="0"/>
                                        </a:rPr>
                                        <m:t>,</m:t>
                                      </m:r>
                                      <m:r>
                                        <a:rPr lang="en-GB" i="1">
                                          <a:solidFill>
                                            <a:schemeClr val="bg1"/>
                                          </a:solidFill>
                                          <a:latin typeface="Cambria Math" panose="02040503050406030204" pitchFamily="18" charset="0"/>
                                        </a:rPr>
                                        <m:t>𝑡</m:t>
                                      </m:r>
                                    </m:sub>
                                  </m:sSub>
                                  <m:r>
                                    <a:rPr lang="en-GB" i="0">
                                      <a:solidFill>
                                        <a:schemeClr val="bg1"/>
                                      </a:solidFill>
                                      <a:latin typeface="Cambria Math" panose="02040503050406030204" pitchFamily="18" charset="0"/>
                                    </a:rPr>
                                    <m:t>−</m:t>
                                  </m:r>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𝑐</m:t>
                                      </m:r>
                                    </m:e>
                                    <m:sub>
                                      <m:r>
                                        <a:rPr lang="en-GB" i="1">
                                          <a:solidFill>
                                            <a:schemeClr val="bg1"/>
                                          </a:solidFill>
                                          <a:latin typeface="Cambria Math" panose="02040503050406030204" pitchFamily="18" charset="0"/>
                                        </a:rPr>
                                        <m:t>𝑖</m:t>
                                      </m:r>
                                      <m:r>
                                        <a:rPr lang="en-GB" i="0">
                                          <a:solidFill>
                                            <a:schemeClr val="bg1"/>
                                          </a:solidFill>
                                          <a:latin typeface="Cambria Math" panose="02040503050406030204" pitchFamily="18" charset="0"/>
                                        </a:rPr>
                                        <m:t>,</m:t>
                                      </m:r>
                                      <m:r>
                                        <a:rPr lang="en-GB" i="1">
                                          <a:solidFill>
                                            <a:schemeClr val="bg1"/>
                                          </a:solidFill>
                                          <a:latin typeface="Cambria Math" panose="02040503050406030204" pitchFamily="18" charset="0"/>
                                        </a:rPr>
                                        <m:t>𝑡</m:t>
                                      </m:r>
                                    </m:sub>
                                  </m:sSub>
                                </m:e>
                              </m:d>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𝑝𝑟</m:t>
                                  </m:r>
                                </m:e>
                                <m:sub>
                                  <m:r>
                                    <a:rPr lang="en-GB" i="1">
                                      <a:solidFill>
                                        <a:schemeClr val="bg1"/>
                                      </a:solidFill>
                                      <a:latin typeface="Cambria Math" panose="02040503050406030204" pitchFamily="18" charset="0"/>
                                    </a:rPr>
                                    <m:t>𝑖</m:t>
                                  </m:r>
                                  <m:r>
                                    <a:rPr lang="en-GB" i="0">
                                      <a:solidFill>
                                        <a:schemeClr val="bg1"/>
                                      </a:solidFill>
                                      <a:latin typeface="Cambria Math" panose="02040503050406030204" pitchFamily="18" charset="0"/>
                                    </a:rPr>
                                    <m:t>,</m:t>
                                  </m:r>
                                  <m:r>
                                    <a:rPr lang="en-GB" i="1">
                                      <a:solidFill>
                                        <a:schemeClr val="bg1"/>
                                      </a:solidFill>
                                      <a:latin typeface="Cambria Math" panose="02040503050406030204" pitchFamily="18" charset="0"/>
                                    </a:rPr>
                                    <m:t>𝑡</m:t>
                                  </m:r>
                                </m:sub>
                              </m:sSub>
                            </m:num>
                            <m:den>
                              <m:sSup>
                                <m:sSupPr>
                                  <m:ctrlPr>
                                    <a:rPr lang="en-GB" i="1">
                                      <a:solidFill>
                                        <a:schemeClr val="bg1"/>
                                      </a:solidFill>
                                      <a:latin typeface="Cambria Math" panose="02040503050406030204" pitchFamily="18" charset="0"/>
                                    </a:rPr>
                                  </m:ctrlPr>
                                </m:sSupPr>
                                <m:e>
                                  <m:d>
                                    <m:dPr>
                                      <m:ctrlPr>
                                        <a:rPr lang="en-GB" i="1">
                                          <a:solidFill>
                                            <a:schemeClr val="bg1"/>
                                          </a:solidFill>
                                          <a:latin typeface="Cambria Math" panose="02040503050406030204" pitchFamily="18" charset="0"/>
                                        </a:rPr>
                                      </m:ctrlPr>
                                    </m:dPr>
                                    <m:e>
                                      <m:r>
                                        <a:rPr lang="en-GB" i="0">
                                          <a:solidFill>
                                            <a:schemeClr val="bg1"/>
                                          </a:solidFill>
                                          <a:latin typeface="Cambria Math" panose="02040503050406030204" pitchFamily="18" charset="0"/>
                                        </a:rPr>
                                        <m:t>1+</m:t>
                                      </m:r>
                                      <m:r>
                                        <a:rPr lang="en-GB" i="1">
                                          <a:solidFill>
                                            <a:schemeClr val="bg1"/>
                                          </a:solidFill>
                                          <a:latin typeface="Cambria Math" panose="02040503050406030204" pitchFamily="18" charset="0"/>
                                        </a:rPr>
                                        <m:t>𝑖</m:t>
                                      </m:r>
                                    </m:e>
                                  </m:d>
                                </m:e>
                                <m:sup>
                                  <m:r>
                                    <a:rPr lang="en-GB" i="1">
                                      <a:solidFill>
                                        <a:schemeClr val="bg1"/>
                                      </a:solidFill>
                                      <a:latin typeface="Cambria Math" panose="02040503050406030204" pitchFamily="18" charset="0"/>
                                    </a:rPr>
                                    <m:t>𝑡</m:t>
                                  </m:r>
                                </m:sup>
                              </m:sSup>
                            </m:den>
                          </m:f>
                          <m:r>
                            <a:rPr lang="en-GB" i="0">
                              <a:solidFill>
                                <a:schemeClr val="bg1"/>
                              </a:solidFill>
                              <a:latin typeface="Cambria Math" panose="02040503050406030204" pitchFamily="18" charset="0"/>
                            </a:rPr>
                            <m:t>−</m:t>
                          </m:r>
                          <m:sSub>
                            <m:sSubPr>
                              <m:ctrlPr>
                                <a:rPr lang="en-GB" i="1">
                                  <a:solidFill>
                                    <a:schemeClr val="bg1"/>
                                  </a:solidFill>
                                  <a:latin typeface="Cambria Math" panose="02040503050406030204" pitchFamily="18" charset="0"/>
                                </a:rPr>
                              </m:ctrlPr>
                            </m:sSubPr>
                            <m:e>
                              <m:r>
                                <a:rPr lang="en-GB" i="1">
                                  <a:solidFill>
                                    <a:schemeClr val="bg1"/>
                                  </a:solidFill>
                                  <a:latin typeface="Cambria Math" panose="02040503050406030204" pitchFamily="18" charset="0"/>
                                </a:rPr>
                                <m:t>𝐴𝐶</m:t>
                              </m:r>
                            </m:e>
                            <m:sub>
                              <m:r>
                                <a:rPr lang="en-GB" i="1">
                                  <a:solidFill>
                                    <a:schemeClr val="bg1"/>
                                  </a:solidFill>
                                  <a:latin typeface="Cambria Math" panose="02040503050406030204" pitchFamily="18" charset="0"/>
                                </a:rPr>
                                <m:t>𝑖</m:t>
                              </m:r>
                            </m:sub>
                          </m:sSub>
                        </m:e>
                      </m:nary>
                    </m:oMath>
                  </m:oMathPara>
                </a14:m>
                <a:endParaRPr lang="en-GB" dirty="0">
                  <a:solidFill>
                    <a:schemeClr val="bg1"/>
                  </a:solidFill>
                </a:endParaRPr>
              </a:p>
            </p:txBody>
          </p:sp>
        </mc:Choice>
        <mc:Fallback xmlns="">
          <p:sp>
            <p:nvSpPr>
              <p:cNvPr id="8" name="CasellaDiTesto 7">
                <a:extLst>
                  <a:ext uri="{FF2B5EF4-FFF2-40B4-BE49-F238E27FC236}">
                    <a16:creationId xmlns:a16="http://schemas.microsoft.com/office/drawing/2014/main" id="{31769184-0F62-477D-B0D1-1CA1BB5665DE}"/>
                  </a:ext>
                </a:extLst>
              </p:cNvPr>
              <p:cNvSpPr txBox="1">
                <a:spLocks noRot="1" noChangeAspect="1" noMove="1" noResize="1" noEditPoints="1" noAdjustHandles="1" noChangeArrowheads="1" noChangeShapeType="1" noTextEdit="1"/>
              </p:cNvSpPr>
              <p:nvPr/>
            </p:nvSpPr>
            <p:spPr>
              <a:xfrm>
                <a:off x="4056743" y="3341743"/>
                <a:ext cx="4572000" cy="871201"/>
              </a:xfrm>
              <a:prstGeom prst="rect">
                <a:avLst/>
              </a:prstGeom>
              <a:blipFill>
                <a:blip r:embed="rId5"/>
                <a:stretch>
                  <a:fillRect/>
                </a:stretch>
              </a:blipFill>
            </p:spPr>
            <p:txBody>
              <a:bodyPr/>
              <a:lstStyle/>
              <a:p>
                <a:r>
                  <a:rPr lang="en-GB">
                    <a:noFill/>
                  </a:rPr>
                  <a:t> </a:t>
                </a:r>
              </a:p>
            </p:txBody>
          </p:sp>
        </mc:Fallback>
      </mc:AlternateContent>
      <p:pic>
        <p:nvPicPr>
          <p:cNvPr id="9" name="Picture 2">
            <a:extLst>
              <a:ext uri="{FF2B5EF4-FFF2-40B4-BE49-F238E27FC236}">
                <a16:creationId xmlns:a16="http://schemas.microsoft.com/office/drawing/2014/main" id="{14BFEE19-CC3F-4458-B100-50E88F49A3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158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B3CFF483-5F7C-4C03-8E27-62BA4C03A5D1}"/>
              </a:ext>
            </a:extLst>
          </p:cNvPr>
          <p:cNvSpPr txBox="1"/>
          <p:nvPr/>
        </p:nvSpPr>
        <p:spPr>
          <a:xfrm>
            <a:off x="1814286" y="224972"/>
            <a:ext cx="6542313" cy="830997"/>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Evaluation of CLV performance </a:t>
            </a:r>
            <a:r>
              <a:rPr lang="it-IT" sz="2400" dirty="0" err="1">
                <a:solidFill>
                  <a:srgbClr val="00B050"/>
                </a:solidFill>
                <a:latin typeface="Bernard MT Condensed" panose="02050806060905020404" pitchFamily="18" charset="0"/>
              </a:rPr>
              <a:t>adding</a:t>
            </a:r>
            <a:endParaRPr lang="it-IT" sz="2400" dirty="0">
              <a:solidFill>
                <a:srgbClr val="00B050"/>
              </a:solidFill>
              <a:latin typeface="Bernard MT Condensed" panose="02050806060905020404" pitchFamily="18" charset="0"/>
            </a:endParaRPr>
          </a:p>
          <a:p>
            <a:pPr algn="ctr"/>
            <a:r>
              <a:rPr lang="it-IT" sz="2400" dirty="0">
                <a:solidFill>
                  <a:srgbClr val="00B050"/>
                </a:solidFill>
                <a:latin typeface="Bernard MT Condensed" panose="02050806060905020404" pitchFamily="18" charset="0"/>
              </a:rPr>
              <a:t>features from clustering </a:t>
            </a:r>
            <a:r>
              <a:rPr lang="it-IT" sz="2400" dirty="0" err="1">
                <a:solidFill>
                  <a:srgbClr val="00B050"/>
                </a:solidFill>
                <a:latin typeface="Bernard MT Condensed" panose="02050806060905020404" pitchFamily="18" charset="0"/>
              </a:rPr>
              <a:t>at</a:t>
            </a:r>
            <a:r>
              <a:rPr lang="it-IT" sz="2400" dirty="0">
                <a:solidFill>
                  <a:srgbClr val="00B050"/>
                </a:solidFill>
                <a:latin typeface="Bernard MT Condensed" panose="02050806060905020404" pitchFamily="18" charset="0"/>
              </a:rPr>
              <a:t> the baseline model </a:t>
            </a:r>
          </a:p>
        </p:txBody>
      </p:sp>
      <p:pic>
        <p:nvPicPr>
          <p:cNvPr id="5" name="Picture 2">
            <a:extLst>
              <a:ext uri="{FF2B5EF4-FFF2-40B4-BE49-F238E27FC236}">
                <a16:creationId xmlns:a16="http://schemas.microsoft.com/office/drawing/2014/main" id="{8581F4F5-E717-4D27-B4D7-E7F803ADD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a:extLst>
              <a:ext uri="{FF2B5EF4-FFF2-40B4-BE49-F238E27FC236}">
                <a16:creationId xmlns:a16="http://schemas.microsoft.com/office/drawing/2014/main" id="{22A3818A-148C-43A5-93DC-64C1365917E1}"/>
              </a:ext>
            </a:extLst>
          </p:cNvPr>
          <p:cNvPicPr>
            <a:picLocks noChangeAspect="1"/>
          </p:cNvPicPr>
          <p:nvPr/>
        </p:nvPicPr>
        <p:blipFill>
          <a:blip r:embed="rId3"/>
          <a:stretch>
            <a:fillRect/>
          </a:stretch>
        </p:blipFill>
        <p:spPr>
          <a:xfrm>
            <a:off x="362858" y="1786822"/>
            <a:ext cx="2491956" cy="1569856"/>
          </a:xfrm>
          <a:prstGeom prst="rect">
            <a:avLst/>
          </a:prstGeom>
        </p:spPr>
      </p:pic>
      <p:pic>
        <p:nvPicPr>
          <p:cNvPr id="9" name="Immagine 8">
            <a:extLst>
              <a:ext uri="{FF2B5EF4-FFF2-40B4-BE49-F238E27FC236}">
                <a16:creationId xmlns:a16="http://schemas.microsoft.com/office/drawing/2014/main" id="{91E0061A-881D-4A33-8AE2-614954BEF5D8}"/>
              </a:ext>
            </a:extLst>
          </p:cNvPr>
          <p:cNvPicPr>
            <a:picLocks noChangeAspect="1"/>
          </p:cNvPicPr>
          <p:nvPr/>
        </p:nvPicPr>
        <p:blipFill>
          <a:blip r:embed="rId4"/>
          <a:stretch>
            <a:fillRect/>
          </a:stretch>
        </p:blipFill>
        <p:spPr>
          <a:xfrm>
            <a:off x="3101100" y="1727200"/>
            <a:ext cx="5814312" cy="2437106"/>
          </a:xfrm>
          <a:prstGeom prst="rect">
            <a:avLst/>
          </a:prstGeom>
        </p:spPr>
      </p:pic>
    </p:spTree>
    <p:extLst>
      <p:ext uri="{BB962C8B-B14F-4D97-AF65-F5344CB8AC3E}">
        <p14:creationId xmlns:p14="http://schemas.microsoft.com/office/powerpoint/2010/main" val="1518585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1569660"/>
          </a:xfrm>
          <a:prstGeom prst="rect">
            <a:avLst/>
          </a:prstGeom>
          <a:noFill/>
        </p:spPr>
        <p:txBody>
          <a:bodyPr wrap="square" rtlCol="0">
            <a:spAutoFit/>
          </a:bodyPr>
          <a:lstStyle/>
          <a:p>
            <a:pPr lvl="1" algn="ctr"/>
            <a:r>
              <a:rPr lang="it-IT" sz="4800" dirty="0">
                <a:latin typeface="Arial" panose="020B0604020202020204" pitchFamily="34" charset="0"/>
                <a:cs typeface="Arial" panose="020B0604020202020204" pitchFamily="34" charset="0"/>
              </a:rPr>
              <a:t>Clustering </a:t>
            </a:r>
            <a:r>
              <a:rPr lang="it-IT" sz="4800" dirty="0" err="1">
                <a:latin typeface="Arial" panose="020B0604020202020204" pitchFamily="34" charset="0"/>
                <a:cs typeface="Arial" panose="020B0604020202020204" pitchFamily="34" charset="0"/>
              </a:rPr>
              <a:t>as</a:t>
            </a:r>
            <a:r>
              <a:rPr lang="it-IT" sz="4800" dirty="0">
                <a:latin typeface="Arial" panose="020B0604020202020204" pitchFamily="34" charset="0"/>
                <a:cs typeface="Arial" panose="020B0604020202020204" pitchFamily="34" charset="0"/>
              </a:rPr>
              <a:t> Portfolio Analysis</a:t>
            </a:r>
          </a:p>
        </p:txBody>
      </p:sp>
    </p:spTree>
    <p:extLst>
      <p:ext uri="{BB962C8B-B14F-4D97-AF65-F5344CB8AC3E}">
        <p14:creationId xmlns:p14="http://schemas.microsoft.com/office/powerpoint/2010/main" val="1330340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787400" y="224972"/>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K-</a:t>
            </a:r>
            <a:r>
              <a:rPr lang="it-IT" sz="2400" dirty="0" err="1">
                <a:solidFill>
                  <a:srgbClr val="00B050"/>
                </a:solidFill>
                <a:latin typeface="Bernard MT Condensed" panose="02050806060905020404" pitchFamily="18" charset="0"/>
              </a:rPr>
              <a:t>Means</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results</a:t>
            </a:r>
            <a:endParaRPr lang="it-IT" sz="2400" dirty="0">
              <a:solidFill>
                <a:srgbClr val="00B050"/>
              </a:solidFill>
              <a:latin typeface="Bernard MT Condensed" panose="02050806060905020404" pitchFamily="18" charset="0"/>
            </a:endParaRPr>
          </a:p>
        </p:txBody>
      </p:sp>
      <p:pic>
        <p:nvPicPr>
          <p:cNvPr id="11" name="Immagine 10">
            <a:extLst>
              <a:ext uri="{FF2B5EF4-FFF2-40B4-BE49-F238E27FC236}">
                <a16:creationId xmlns:a16="http://schemas.microsoft.com/office/drawing/2014/main" id="{E0C6CFF8-723F-43DE-9598-77CCAC19FEE7}"/>
              </a:ext>
            </a:extLst>
          </p:cNvPr>
          <p:cNvPicPr>
            <a:picLocks noChangeAspect="1"/>
          </p:cNvPicPr>
          <p:nvPr/>
        </p:nvPicPr>
        <p:blipFill>
          <a:blip r:embed="rId2"/>
          <a:stretch>
            <a:fillRect/>
          </a:stretch>
        </p:blipFill>
        <p:spPr>
          <a:xfrm>
            <a:off x="1508275" y="1284310"/>
            <a:ext cx="2789162" cy="1158340"/>
          </a:xfrm>
          <a:prstGeom prst="rect">
            <a:avLst/>
          </a:prstGeom>
        </p:spPr>
      </p:pic>
      <p:pic>
        <p:nvPicPr>
          <p:cNvPr id="13" name="Immagine 12">
            <a:extLst>
              <a:ext uri="{FF2B5EF4-FFF2-40B4-BE49-F238E27FC236}">
                <a16:creationId xmlns:a16="http://schemas.microsoft.com/office/drawing/2014/main" id="{6D73CF47-F8B1-45F0-9F0F-F6D05C4ABC95}"/>
              </a:ext>
            </a:extLst>
          </p:cNvPr>
          <p:cNvPicPr>
            <a:picLocks noChangeAspect="1"/>
          </p:cNvPicPr>
          <p:nvPr/>
        </p:nvPicPr>
        <p:blipFill>
          <a:blip r:embed="rId3"/>
          <a:stretch>
            <a:fillRect/>
          </a:stretch>
        </p:blipFill>
        <p:spPr>
          <a:xfrm>
            <a:off x="1508275" y="3035343"/>
            <a:ext cx="2789162" cy="1158340"/>
          </a:xfrm>
          <a:prstGeom prst="rect">
            <a:avLst/>
          </a:prstGeom>
        </p:spPr>
      </p:pic>
      <p:pic>
        <p:nvPicPr>
          <p:cNvPr id="15" name="Immagine 14">
            <a:extLst>
              <a:ext uri="{FF2B5EF4-FFF2-40B4-BE49-F238E27FC236}">
                <a16:creationId xmlns:a16="http://schemas.microsoft.com/office/drawing/2014/main" id="{1D99C423-F8FC-4428-8695-DE99AAD6175A}"/>
              </a:ext>
            </a:extLst>
          </p:cNvPr>
          <p:cNvPicPr>
            <a:picLocks noChangeAspect="1"/>
          </p:cNvPicPr>
          <p:nvPr/>
        </p:nvPicPr>
        <p:blipFill>
          <a:blip r:embed="rId4"/>
          <a:stretch>
            <a:fillRect/>
          </a:stretch>
        </p:blipFill>
        <p:spPr>
          <a:xfrm>
            <a:off x="5723655" y="123371"/>
            <a:ext cx="3275966" cy="3033486"/>
          </a:xfrm>
          <a:prstGeom prst="rect">
            <a:avLst/>
          </a:prstGeom>
        </p:spPr>
      </p:pic>
      <p:pic>
        <p:nvPicPr>
          <p:cNvPr id="17" name="Immagine 16">
            <a:extLst>
              <a:ext uri="{FF2B5EF4-FFF2-40B4-BE49-F238E27FC236}">
                <a16:creationId xmlns:a16="http://schemas.microsoft.com/office/drawing/2014/main" id="{E19513B0-A459-4DE3-B471-750B90E41D7F}"/>
              </a:ext>
            </a:extLst>
          </p:cNvPr>
          <p:cNvPicPr>
            <a:picLocks noChangeAspect="1"/>
          </p:cNvPicPr>
          <p:nvPr/>
        </p:nvPicPr>
        <p:blipFill>
          <a:blip r:embed="rId5"/>
          <a:stretch>
            <a:fillRect/>
          </a:stretch>
        </p:blipFill>
        <p:spPr>
          <a:xfrm>
            <a:off x="6168960" y="3258458"/>
            <a:ext cx="2385356" cy="1774472"/>
          </a:xfrm>
          <a:prstGeom prst="rect">
            <a:avLst/>
          </a:prstGeom>
        </p:spPr>
      </p:pic>
      <p:pic>
        <p:nvPicPr>
          <p:cNvPr id="7" name="Picture 2">
            <a:extLst>
              <a:ext uri="{FF2B5EF4-FFF2-40B4-BE49-F238E27FC236}">
                <a16:creationId xmlns:a16="http://schemas.microsoft.com/office/drawing/2014/main" id="{C316F6CF-62D4-4A42-BF5E-A658D354AE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079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C4ECDFD1-86D2-47F6-A147-8999703BA82C}"/>
              </a:ext>
            </a:extLst>
          </p:cNvPr>
          <p:cNvPicPr>
            <a:picLocks noChangeAspect="1"/>
          </p:cNvPicPr>
          <p:nvPr/>
        </p:nvPicPr>
        <p:blipFill>
          <a:blip r:embed="rId2"/>
          <a:stretch>
            <a:fillRect/>
          </a:stretch>
        </p:blipFill>
        <p:spPr>
          <a:xfrm>
            <a:off x="769257" y="803100"/>
            <a:ext cx="3519714" cy="1768650"/>
          </a:xfrm>
          <a:prstGeom prst="rect">
            <a:avLst/>
          </a:prstGeom>
        </p:spPr>
      </p:pic>
      <p:pic>
        <p:nvPicPr>
          <p:cNvPr id="5" name="Immagine 4">
            <a:extLst>
              <a:ext uri="{FF2B5EF4-FFF2-40B4-BE49-F238E27FC236}">
                <a16:creationId xmlns:a16="http://schemas.microsoft.com/office/drawing/2014/main" id="{C8B8567A-46FD-40EC-ABA9-B3BE7766DF4D}"/>
              </a:ext>
            </a:extLst>
          </p:cNvPr>
          <p:cNvPicPr>
            <a:picLocks noChangeAspect="1"/>
          </p:cNvPicPr>
          <p:nvPr/>
        </p:nvPicPr>
        <p:blipFill>
          <a:blip r:embed="rId3"/>
          <a:stretch>
            <a:fillRect/>
          </a:stretch>
        </p:blipFill>
        <p:spPr>
          <a:xfrm>
            <a:off x="5413828" y="803100"/>
            <a:ext cx="3441389" cy="2043350"/>
          </a:xfrm>
          <a:prstGeom prst="rect">
            <a:avLst/>
          </a:prstGeom>
        </p:spPr>
      </p:pic>
      <p:pic>
        <p:nvPicPr>
          <p:cNvPr id="7" name="Immagine 6">
            <a:extLst>
              <a:ext uri="{FF2B5EF4-FFF2-40B4-BE49-F238E27FC236}">
                <a16:creationId xmlns:a16="http://schemas.microsoft.com/office/drawing/2014/main" id="{37BD8A44-0998-4F48-A558-D6B44DA4A2B6}"/>
              </a:ext>
            </a:extLst>
          </p:cNvPr>
          <p:cNvPicPr>
            <a:picLocks noChangeAspect="1"/>
          </p:cNvPicPr>
          <p:nvPr/>
        </p:nvPicPr>
        <p:blipFill>
          <a:blip r:embed="rId4"/>
          <a:stretch>
            <a:fillRect/>
          </a:stretch>
        </p:blipFill>
        <p:spPr>
          <a:xfrm>
            <a:off x="588727" y="3018970"/>
            <a:ext cx="3700244" cy="1832287"/>
          </a:xfrm>
          <a:prstGeom prst="rect">
            <a:avLst/>
          </a:prstGeom>
        </p:spPr>
      </p:pic>
      <p:pic>
        <p:nvPicPr>
          <p:cNvPr id="9" name="Immagine 8">
            <a:extLst>
              <a:ext uri="{FF2B5EF4-FFF2-40B4-BE49-F238E27FC236}">
                <a16:creationId xmlns:a16="http://schemas.microsoft.com/office/drawing/2014/main" id="{863485C1-BF4D-4B58-BAEA-FBA05E7F6B18}"/>
              </a:ext>
            </a:extLst>
          </p:cNvPr>
          <p:cNvPicPr>
            <a:picLocks noChangeAspect="1"/>
          </p:cNvPicPr>
          <p:nvPr/>
        </p:nvPicPr>
        <p:blipFill>
          <a:blip r:embed="rId5"/>
          <a:stretch>
            <a:fillRect/>
          </a:stretch>
        </p:blipFill>
        <p:spPr>
          <a:xfrm>
            <a:off x="5261428" y="2980647"/>
            <a:ext cx="3593789" cy="1870609"/>
          </a:xfrm>
          <a:prstGeom prst="rect">
            <a:avLst/>
          </a:prstGeom>
        </p:spPr>
      </p:pic>
      <p:pic>
        <p:nvPicPr>
          <p:cNvPr id="6" name="Picture 2">
            <a:extLst>
              <a:ext uri="{FF2B5EF4-FFF2-40B4-BE49-F238E27FC236}">
                <a16:creationId xmlns:a16="http://schemas.microsoft.com/office/drawing/2014/main" id="{9B1EC44C-22AA-49DD-96DD-6C8ABFF126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913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8441529B-98C4-4985-8C9E-F05215F6F24A}"/>
              </a:ext>
            </a:extLst>
          </p:cNvPr>
          <p:cNvSpPr txBox="1"/>
          <p:nvPr/>
        </p:nvSpPr>
        <p:spPr>
          <a:xfrm>
            <a:off x="787400" y="224972"/>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DBSCAN </a:t>
            </a:r>
            <a:r>
              <a:rPr lang="it-IT" sz="2400" dirty="0" err="1">
                <a:solidFill>
                  <a:srgbClr val="00B050"/>
                </a:solidFill>
                <a:latin typeface="Bernard MT Condensed" panose="02050806060905020404" pitchFamily="18" charset="0"/>
              </a:rPr>
              <a:t>results</a:t>
            </a:r>
            <a:endParaRPr lang="it-IT" sz="2400" dirty="0">
              <a:solidFill>
                <a:srgbClr val="00B050"/>
              </a:solidFill>
              <a:latin typeface="Bernard MT Condensed" panose="02050806060905020404" pitchFamily="18" charset="0"/>
            </a:endParaRPr>
          </a:p>
        </p:txBody>
      </p:sp>
      <p:pic>
        <p:nvPicPr>
          <p:cNvPr id="4" name="Immagine 3">
            <a:extLst>
              <a:ext uri="{FF2B5EF4-FFF2-40B4-BE49-F238E27FC236}">
                <a16:creationId xmlns:a16="http://schemas.microsoft.com/office/drawing/2014/main" id="{A958A6D2-1503-4B63-AC22-C6E498C73D17}"/>
              </a:ext>
            </a:extLst>
          </p:cNvPr>
          <p:cNvPicPr>
            <a:picLocks noChangeAspect="1"/>
          </p:cNvPicPr>
          <p:nvPr/>
        </p:nvPicPr>
        <p:blipFill>
          <a:blip r:embed="rId2"/>
          <a:stretch>
            <a:fillRect/>
          </a:stretch>
        </p:blipFill>
        <p:spPr>
          <a:xfrm>
            <a:off x="5627139" y="224972"/>
            <a:ext cx="3458804" cy="3229991"/>
          </a:xfrm>
          <a:prstGeom prst="rect">
            <a:avLst/>
          </a:prstGeom>
        </p:spPr>
      </p:pic>
      <p:pic>
        <p:nvPicPr>
          <p:cNvPr id="6" name="Immagine 5">
            <a:extLst>
              <a:ext uri="{FF2B5EF4-FFF2-40B4-BE49-F238E27FC236}">
                <a16:creationId xmlns:a16="http://schemas.microsoft.com/office/drawing/2014/main" id="{02DB6140-CC34-474F-8918-2CE8305BC713}"/>
              </a:ext>
            </a:extLst>
          </p:cNvPr>
          <p:cNvPicPr>
            <a:picLocks noChangeAspect="1"/>
          </p:cNvPicPr>
          <p:nvPr/>
        </p:nvPicPr>
        <p:blipFill>
          <a:blip r:embed="rId3"/>
          <a:stretch>
            <a:fillRect/>
          </a:stretch>
        </p:blipFill>
        <p:spPr>
          <a:xfrm>
            <a:off x="6492411" y="3326482"/>
            <a:ext cx="1728259" cy="1731976"/>
          </a:xfrm>
          <a:prstGeom prst="rect">
            <a:avLst/>
          </a:prstGeom>
        </p:spPr>
      </p:pic>
      <p:pic>
        <p:nvPicPr>
          <p:cNvPr id="8" name="Immagine 7">
            <a:extLst>
              <a:ext uri="{FF2B5EF4-FFF2-40B4-BE49-F238E27FC236}">
                <a16:creationId xmlns:a16="http://schemas.microsoft.com/office/drawing/2014/main" id="{B31BB7DD-7FED-4093-BD83-9321E36D8CED}"/>
              </a:ext>
            </a:extLst>
          </p:cNvPr>
          <p:cNvPicPr>
            <a:picLocks noChangeAspect="1"/>
          </p:cNvPicPr>
          <p:nvPr/>
        </p:nvPicPr>
        <p:blipFill>
          <a:blip r:embed="rId4"/>
          <a:stretch>
            <a:fillRect/>
          </a:stretch>
        </p:blipFill>
        <p:spPr>
          <a:xfrm>
            <a:off x="1655426" y="1382727"/>
            <a:ext cx="2636748" cy="914479"/>
          </a:xfrm>
          <a:prstGeom prst="rect">
            <a:avLst/>
          </a:prstGeom>
        </p:spPr>
      </p:pic>
      <p:pic>
        <p:nvPicPr>
          <p:cNvPr id="10" name="Immagine 9">
            <a:extLst>
              <a:ext uri="{FF2B5EF4-FFF2-40B4-BE49-F238E27FC236}">
                <a16:creationId xmlns:a16="http://schemas.microsoft.com/office/drawing/2014/main" id="{0123B7B3-B7EF-4E3F-A953-7E7152058701}"/>
              </a:ext>
            </a:extLst>
          </p:cNvPr>
          <p:cNvPicPr>
            <a:picLocks noChangeAspect="1"/>
          </p:cNvPicPr>
          <p:nvPr/>
        </p:nvPicPr>
        <p:blipFill>
          <a:blip r:embed="rId5"/>
          <a:stretch>
            <a:fillRect/>
          </a:stretch>
        </p:blipFill>
        <p:spPr>
          <a:xfrm>
            <a:off x="1655426" y="2876863"/>
            <a:ext cx="2636748" cy="899238"/>
          </a:xfrm>
          <a:prstGeom prst="rect">
            <a:avLst/>
          </a:prstGeom>
        </p:spPr>
      </p:pic>
      <p:pic>
        <p:nvPicPr>
          <p:cNvPr id="7" name="Picture 2">
            <a:extLst>
              <a:ext uri="{FF2B5EF4-FFF2-40B4-BE49-F238E27FC236}">
                <a16:creationId xmlns:a16="http://schemas.microsoft.com/office/drawing/2014/main" id="{3B4CE979-FDAF-44E4-9E47-417DD749B4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605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5F7AC37C-12E3-4027-8D31-AC4FB19800D2}"/>
              </a:ext>
            </a:extLst>
          </p:cNvPr>
          <p:cNvPicPr>
            <a:picLocks noChangeAspect="1"/>
          </p:cNvPicPr>
          <p:nvPr/>
        </p:nvPicPr>
        <p:blipFill>
          <a:blip r:embed="rId2"/>
          <a:stretch>
            <a:fillRect/>
          </a:stretch>
        </p:blipFill>
        <p:spPr>
          <a:xfrm>
            <a:off x="242170" y="829887"/>
            <a:ext cx="3933044" cy="1865802"/>
          </a:xfrm>
          <a:prstGeom prst="rect">
            <a:avLst/>
          </a:prstGeom>
        </p:spPr>
      </p:pic>
      <p:pic>
        <p:nvPicPr>
          <p:cNvPr id="5" name="Immagine 4">
            <a:extLst>
              <a:ext uri="{FF2B5EF4-FFF2-40B4-BE49-F238E27FC236}">
                <a16:creationId xmlns:a16="http://schemas.microsoft.com/office/drawing/2014/main" id="{E54AFD80-34D1-4B59-9840-6ECD6C077D7B}"/>
              </a:ext>
            </a:extLst>
          </p:cNvPr>
          <p:cNvPicPr>
            <a:picLocks noChangeAspect="1"/>
          </p:cNvPicPr>
          <p:nvPr/>
        </p:nvPicPr>
        <p:blipFill>
          <a:blip r:embed="rId3"/>
          <a:stretch>
            <a:fillRect/>
          </a:stretch>
        </p:blipFill>
        <p:spPr>
          <a:xfrm>
            <a:off x="5181599" y="800675"/>
            <a:ext cx="3671787" cy="1895014"/>
          </a:xfrm>
          <a:prstGeom prst="rect">
            <a:avLst/>
          </a:prstGeom>
        </p:spPr>
      </p:pic>
      <p:pic>
        <p:nvPicPr>
          <p:cNvPr id="7" name="Immagine 6">
            <a:extLst>
              <a:ext uri="{FF2B5EF4-FFF2-40B4-BE49-F238E27FC236}">
                <a16:creationId xmlns:a16="http://schemas.microsoft.com/office/drawing/2014/main" id="{197130B9-5666-4F89-AB85-BFBDFF499C77}"/>
              </a:ext>
            </a:extLst>
          </p:cNvPr>
          <p:cNvPicPr>
            <a:picLocks noChangeAspect="1"/>
          </p:cNvPicPr>
          <p:nvPr/>
        </p:nvPicPr>
        <p:blipFill>
          <a:blip r:embed="rId4"/>
          <a:stretch>
            <a:fillRect/>
          </a:stretch>
        </p:blipFill>
        <p:spPr>
          <a:xfrm>
            <a:off x="193727" y="3061611"/>
            <a:ext cx="4029931" cy="1851406"/>
          </a:xfrm>
          <a:prstGeom prst="rect">
            <a:avLst/>
          </a:prstGeom>
        </p:spPr>
      </p:pic>
      <p:pic>
        <p:nvPicPr>
          <p:cNvPr id="9" name="Immagine 8">
            <a:extLst>
              <a:ext uri="{FF2B5EF4-FFF2-40B4-BE49-F238E27FC236}">
                <a16:creationId xmlns:a16="http://schemas.microsoft.com/office/drawing/2014/main" id="{B10D1033-C225-40B7-915D-9961BF535C0F}"/>
              </a:ext>
            </a:extLst>
          </p:cNvPr>
          <p:cNvPicPr>
            <a:picLocks noChangeAspect="1"/>
          </p:cNvPicPr>
          <p:nvPr/>
        </p:nvPicPr>
        <p:blipFill>
          <a:blip r:embed="rId5"/>
          <a:stretch>
            <a:fillRect/>
          </a:stretch>
        </p:blipFill>
        <p:spPr>
          <a:xfrm>
            <a:off x="5036457" y="3061611"/>
            <a:ext cx="3816930" cy="1781003"/>
          </a:xfrm>
          <a:prstGeom prst="rect">
            <a:avLst/>
          </a:prstGeom>
        </p:spPr>
      </p:pic>
      <p:pic>
        <p:nvPicPr>
          <p:cNvPr id="6" name="Picture 2">
            <a:extLst>
              <a:ext uri="{FF2B5EF4-FFF2-40B4-BE49-F238E27FC236}">
                <a16:creationId xmlns:a16="http://schemas.microsoft.com/office/drawing/2014/main" id="{BF703668-0227-408E-8991-3DC8F78D4C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6980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AD813A7B-6188-49D0-BD64-43D1414DAE0C}"/>
              </a:ext>
            </a:extLst>
          </p:cNvPr>
          <p:cNvSpPr txBox="1"/>
          <p:nvPr/>
        </p:nvSpPr>
        <p:spPr>
          <a:xfrm>
            <a:off x="787400" y="224972"/>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GMM </a:t>
            </a:r>
            <a:r>
              <a:rPr lang="it-IT" sz="2400" dirty="0" err="1">
                <a:solidFill>
                  <a:srgbClr val="00B050"/>
                </a:solidFill>
                <a:latin typeface="Bernard MT Condensed" panose="02050806060905020404" pitchFamily="18" charset="0"/>
              </a:rPr>
              <a:t>results</a:t>
            </a:r>
            <a:endParaRPr lang="it-IT" sz="2400" dirty="0">
              <a:solidFill>
                <a:srgbClr val="00B050"/>
              </a:solidFill>
              <a:latin typeface="Bernard MT Condensed" panose="02050806060905020404" pitchFamily="18" charset="0"/>
            </a:endParaRPr>
          </a:p>
        </p:txBody>
      </p:sp>
      <p:pic>
        <p:nvPicPr>
          <p:cNvPr id="4" name="Immagine 3">
            <a:extLst>
              <a:ext uri="{FF2B5EF4-FFF2-40B4-BE49-F238E27FC236}">
                <a16:creationId xmlns:a16="http://schemas.microsoft.com/office/drawing/2014/main" id="{ECF1DC10-4C49-4A72-BF1D-3B0720A431B9}"/>
              </a:ext>
            </a:extLst>
          </p:cNvPr>
          <p:cNvPicPr>
            <a:picLocks noChangeAspect="1"/>
          </p:cNvPicPr>
          <p:nvPr/>
        </p:nvPicPr>
        <p:blipFill>
          <a:blip r:embed="rId2"/>
          <a:stretch>
            <a:fillRect/>
          </a:stretch>
        </p:blipFill>
        <p:spPr>
          <a:xfrm>
            <a:off x="6059715" y="97816"/>
            <a:ext cx="2852443" cy="2834070"/>
          </a:xfrm>
          <a:prstGeom prst="rect">
            <a:avLst/>
          </a:prstGeom>
        </p:spPr>
      </p:pic>
      <p:pic>
        <p:nvPicPr>
          <p:cNvPr id="6" name="Immagine 5">
            <a:extLst>
              <a:ext uri="{FF2B5EF4-FFF2-40B4-BE49-F238E27FC236}">
                <a16:creationId xmlns:a16="http://schemas.microsoft.com/office/drawing/2014/main" id="{902FFBEE-958D-4221-8BEF-2032CD5C37D0}"/>
              </a:ext>
            </a:extLst>
          </p:cNvPr>
          <p:cNvPicPr>
            <a:picLocks noChangeAspect="1"/>
          </p:cNvPicPr>
          <p:nvPr/>
        </p:nvPicPr>
        <p:blipFill>
          <a:blip r:embed="rId3"/>
          <a:stretch>
            <a:fillRect/>
          </a:stretch>
        </p:blipFill>
        <p:spPr>
          <a:xfrm>
            <a:off x="6562563" y="3059043"/>
            <a:ext cx="1926459" cy="1859486"/>
          </a:xfrm>
          <a:prstGeom prst="rect">
            <a:avLst/>
          </a:prstGeom>
        </p:spPr>
      </p:pic>
      <p:pic>
        <p:nvPicPr>
          <p:cNvPr id="8" name="Immagine 7">
            <a:extLst>
              <a:ext uri="{FF2B5EF4-FFF2-40B4-BE49-F238E27FC236}">
                <a16:creationId xmlns:a16="http://schemas.microsoft.com/office/drawing/2014/main" id="{DD0FEA1D-45B2-45B9-A301-1C8E06846DEA}"/>
              </a:ext>
            </a:extLst>
          </p:cNvPr>
          <p:cNvPicPr>
            <a:picLocks noChangeAspect="1"/>
          </p:cNvPicPr>
          <p:nvPr/>
        </p:nvPicPr>
        <p:blipFill>
          <a:blip r:embed="rId4"/>
          <a:stretch>
            <a:fillRect/>
          </a:stretch>
        </p:blipFill>
        <p:spPr>
          <a:xfrm>
            <a:off x="1051991" y="1471358"/>
            <a:ext cx="2598645" cy="647756"/>
          </a:xfrm>
          <a:prstGeom prst="rect">
            <a:avLst/>
          </a:prstGeom>
        </p:spPr>
      </p:pic>
      <p:pic>
        <p:nvPicPr>
          <p:cNvPr id="10" name="Immagine 9">
            <a:extLst>
              <a:ext uri="{FF2B5EF4-FFF2-40B4-BE49-F238E27FC236}">
                <a16:creationId xmlns:a16="http://schemas.microsoft.com/office/drawing/2014/main" id="{50D49DE4-2786-4346-BE49-806BF517B321}"/>
              </a:ext>
            </a:extLst>
          </p:cNvPr>
          <p:cNvPicPr>
            <a:picLocks noChangeAspect="1"/>
          </p:cNvPicPr>
          <p:nvPr/>
        </p:nvPicPr>
        <p:blipFill>
          <a:blip r:embed="rId5"/>
          <a:stretch>
            <a:fillRect/>
          </a:stretch>
        </p:blipFill>
        <p:spPr>
          <a:xfrm>
            <a:off x="1081020" y="2803225"/>
            <a:ext cx="2569616" cy="640135"/>
          </a:xfrm>
          <a:prstGeom prst="rect">
            <a:avLst/>
          </a:prstGeom>
        </p:spPr>
      </p:pic>
      <p:pic>
        <p:nvPicPr>
          <p:cNvPr id="7" name="Picture 2">
            <a:extLst>
              <a:ext uri="{FF2B5EF4-FFF2-40B4-BE49-F238E27FC236}">
                <a16:creationId xmlns:a16="http://schemas.microsoft.com/office/drawing/2014/main" id="{6A15D652-8ED3-409A-9D19-1231938051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419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141607C-4EA4-47A0-AA62-8449DCEF0B4B}"/>
              </a:ext>
            </a:extLst>
          </p:cNvPr>
          <p:cNvPicPr>
            <a:picLocks noChangeAspect="1"/>
          </p:cNvPicPr>
          <p:nvPr/>
        </p:nvPicPr>
        <p:blipFill>
          <a:blip r:embed="rId2"/>
          <a:stretch>
            <a:fillRect/>
          </a:stretch>
        </p:blipFill>
        <p:spPr>
          <a:xfrm>
            <a:off x="588519" y="860872"/>
            <a:ext cx="3533538" cy="1710878"/>
          </a:xfrm>
          <a:prstGeom prst="rect">
            <a:avLst/>
          </a:prstGeom>
        </p:spPr>
      </p:pic>
      <p:pic>
        <p:nvPicPr>
          <p:cNvPr id="5" name="Immagine 4">
            <a:extLst>
              <a:ext uri="{FF2B5EF4-FFF2-40B4-BE49-F238E27FC236}">
                <a16:creationId xmlns:a16="http://schemas.microsoft.com/office/drawing/2014/main" id="{BBC1D083-010A-4222-AE33-F9E2815F1E08}"/>
              </a:ext>
            </a:extLst>
          </p:cNvPr>
          <p:cNvPicPr>
            <a:picLocks noChangeAspect="1"/>
          </p:cNvPicPr>
          <p:nvPr/>
        </p:nvPicPr>
        <p:blipFill>
          <a:blip r:embed="rId3"/>
          <a:stretch>
            <a:fillRect/>
          </a:stretch>
        </p:blipFill>
        <p:spPr>
          <a:xfrm>
            <a:off x="5276633" y="816484"/>
            <a:ext cx="3431938" cy="1755266"/>
          </a:xfrm>
          <a:prstGeom prst="rect">
            <a:avLst/>
          </a:prstGeom>
        </p:spPr>
      </p:pic>
      <p:pic>
        <p:nvPicPr>
          <p:cNvPr id="7" name="Immagine 6">
            <a:extLst>
              <a:ext uri="{FF2B5EF4-FFF2-40B4-BE49-F238E27FC236}">
                <a16:creationId xmlns:a16="http://schemas.microsoft.com/office/drawing/2014/main" id="{976DC4B8-560F-4F91-AD34-369CA8836DEC}"/>
              </a:ext>
            </a:extLst>
          </p:cNvPr>
          <p:cNvPicPr>
            <a:picLocks noChangeAspect="1"/>
          </p:cNvPicPr>
          <p:nvPr/>
        </p:nvPicPr>
        <p:blipFill>
          <a:blip r:embed="rId4"/>
          <a:stretch>
            <a:fillRect/>
          </a:stretch>
        </p:blipFill>
        <p:spPr>
          <a:xfrm>
            <a:off x="516313" y="2911024"/>
            <a:ext cx="3576716" cy="1889689"/>
          </a:xfrm>
          <a:prstGeom prst="rect">
            <a:avLst/>
          </a:prstGeom>
        </p:spPr>
      </p:pic>
      <p:pic>
        <p:nvPicPr>
          <p:cNvPr id="9" name="Immagine 8">
            <a:extLst>
              <a:ext uri="{FF2B5EF4-FFF2-40B4-BE49-F238E27FC236}">
                <a16:creationId xmlns:a16="http://schemas.microsoft.com/office/drawing/2014/main" id="{39E89285-86CA-4101-ACDD-204D19EBACA8}"/>
              </a:ext>
            </a:extLst>
          </p:cNvPr>
          <p:cNvPicPr>
            <a:picLocks noChangeAspect="1"/>
          </p:cNvPicPr>
          <p:nvPr/>
        </p:nvPicPr>
        <p:blipFill>
          <a:blip r:embed="rId5"/>
          <a:stretch>
            <a:fillRect/>
          </a:stretch>
        </p:blipFill>
        <p:spPr>
          <a:xfrm>
            <a:off x="5276633" y="2911024"/>
            <a:ext cx="3431938" cy="1693660"/>
          </a:xfrm>
          <a:prstGeom prst="rect">
            <a:avLst/>
          </a:prstGeom>
        </p:spPr>
      </p:pic>
      <p:pic>
        <p:nvPicPr>
          <p:cNvPr id="6" name="Picture 2">
            <a:extLst>
              <a:ext uri="{FF2B5EF4-FFF2-40B4-BE49-F238E27FC236}">
                <a16:creationId xmlns:a16="http://schemas.microsoft.com/office/drawing/2014/main" id="{D9ADBF38-B1F6-49C0-B7EC-B6FDD9DE9F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820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5E005F0E-9863-4F9E-8D7C-903A18AB7763}"/>
              </a:ext>
            </a:extLst>
          </p:cNvPr>
          <p:cNvSpPr txBox="1"/>
          <p:nvPr/>
        </p:nvSpPr>
        <p:spPr>
          <a:xfrm>
            <a:off x="1630327" y="224972"/>
            <a:ext cx="3657600" cy="830997"/>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Agglomearive</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Hierarchical</a:t>
            </a:r>
            <a:r>
              <a:rPr lang="it-IT" sz="2400" dirty="0">
                <a:solidFill>
                  <a:srgbClr val="00B050"/>
                </a:solidFill>
                <a:latin typeface="Bernard MT Condensed" panose="02050806060905020404" pitchFamily="18" charset="0"/>
              </a:rPr>
              <a:t> Clustering </a:t>
            </a:r>
            <a:r>
              <a:rPr lang="it-IT" sz="2400" dirty="0" err="1">
                <a:solidFill>
                  <a:srgbClr val="00B050"/>
                </a:solidFill>
                <a:latin typeface="Bernard MT Condensed" panose="02050806060905020404" pitchFamily="18" charset="0"/>
              </a:rPr>
              <a:t>results</a:t>
            </a:r>
            <a:endParaRPr lang="it-IT" sz="2400" dirty="0">
              <a:solidFill>
                <a:srgbClr val="00B050"/>
              </a:solidFill>
              <a:latin typeface="Bernard MT Condensed" panose="02050806060905020404" pitchFamily="18" charset="0"/>
            </a:endParaRPr>
          </a:p>
        </p:txBody>
      </p:sp>
      <p:pic>
        <p:nvPicPr>
          <p:cNvPr id="4" name="Immagine 3">
            <a:extLst>
              <a:ext uri="{FF2B5EF4-FFF2-40B4-BE49-F238E27FC236}">
                <a16:creationId xmlns:a16="http://schemas.microsoft.com/office/drawing/2014/main" id="{CCE21213-FD65-4E8B-94C1-42D707F2606A}"/>
              </a:ext>
            </a:extLst>
          </p:cNvPr>
          <p:cNvPicPr>
            <a:picLocks noChangeAspect="1"/>
          </p:cNvPicPr>
          <p:nvPr/>
        </p:nvPicPr>
        <p:blipFill>
          <a:blip r:embed="rId2"/>
          <a:stretch>
            <a:fillRect/>
          </a:stretch>
        </p:blipFill>
        <p:spPr>
          <a:xfrm>
            <a:off x="6103267" y="84294"/>
            <a:ext cx="2794754" cy="2600849"/>
          </a:xfrm>
          <a:prstGeom prst="rect">
            <a:avLst/>
          </a:prstGeom>
        </p:spPr>
      </p:pic>
      <p:pic>
        <p:nvPicPr>
          <p:cNvPr id="6" name="Immagine 5">
            <a:extLst>
              <a:ext uri="{FF2B5EF4-FFF2-40B4-BE49-F238E27FC236}">
                <a16:creationId xmlns:a16="http://schemas.microsoft.com/office/drawing/2014/main" id="{E32F065D-2FA1-4E73-90FD-14FB19584F32}"/>
              </a:ext>
            </a:extLst>
          </p:cNvPr>
          <p:cNvPicPr>
            <a:picLocks noChangeAspect="1"/>
          </p:cNvPicPr>
          <p:nvPr/>
        </p:nvPicPr>
        <p:blipFill>
          <a:blip r:embed="rId3"/>
          <a:stretch>
            <a:fillRect/>
          </a:stretch>
        </p:blipFill>
        <p:spPr>
          <a:xfrm>
            <a:off x="6458856" y="2685143"/>
            <a:ext cx="2284341" cy="2264900"/>
          </a:xfrm>
          <a:prstGeom prst="rect">
            <a:avLst/>
          </a:prstGeom>
        </p:spPr>
      </p:pic>
      <p:pic>
        <p:nvPicPr>
          <p:cNvPr id="8" name="Immagine 7">
            <a:extLst>
              <a:ext uri="{FF2B5EF4-FFF2-40B4-BE49-F238E27FC236}">
                <a16:creationId xmlns:a16="http://schemas.microsoft.com/office/drawing/2014/main" id="{833B0352-8938-4836-BD18-A5B730039E67}"/>
              </a:ext>
            </a:extLst>
          </p:cNvPr>
          <p:cNvPicPr>
            <a:picLocks noChangeAspect="1"/>
          </p:cNvPicPr>
          <p:nvPr/>
        </p:nvPicPr>
        <p:blipFill>
          <a:blip r:embed="rId4"/>
          <a:stretch>
            <a:fillRect/>
          </a:stretch>
        </p:blipFill>
        <p:spPr>
          <a:xfrm>
            <a:off x="1250466" y="1265411"/>
            <a:ext cx="2796782" cy="1219306"/>
          </a:xfrm>
          <a:prstGeom prst="rect">
            <a:avLst/>
          </a:prstGeom>
        </p:spPr>
      </p:pic>
      <p:pic>
        <p:nvPicPr>
          <p:cNvPr id="12" name="Immagine 11">
            <a:extLst>
              <a:ext uri="{FF2B5EF4-FFF2-40B4-BE49-F238E27FC236}">
                <a16:creationId xmlns:a16="http://schemas.microsoft.com/office/drawing/2014/main" id="{B7625B47-D4CD-4747-AD71-C883C180A391}"/>
              </a:ext>
            </a:extLst>
          </p:cNvPr>
          <p:cNvPicPr>
            <a:picLocks noChangeAspect="1"/>
          </p:cNvPicPr>
          <p:nvPr/>
        </p:nvPicPr>
        <p:blipFill>
          <a:blip r:embed="rId5"/>
          <a:stretch>
            <a:fillRect/>
          </a:stretch>
        </p:blipFill>
        <p:spPr>
          <a:xfrm>
            <a:off x="1250466" y="3222712"/>
            <a:ext cx="2796782" cy="1310754"/>
          </a:xfrm>
          <a:prstGeom prst="rect">
            <a:avLst/>
          </a:prstGeom>
        </p:spPr>
      </p:pic>
      <p:pic>
        <p:nvPicPr>
          <p:cNvPr id="7" name="Picture 2">
            <a:extLst>
              <a:ext uri="{FF2B5EF4-FFF2-40B4-BE49-F238E27FC236}">
                <a16:creationId xmlns:a16="http://schemas.microsoft.com/office/drawing/2014/main" id="{DABA941D-851B-4F1B-B718-C1B42577C9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207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4F1DF358-5A0A-46AE-A4B4-C770CF637668}"/>
              </a:ext>
            </a:extLst>
          </p:cNvPr>
          <p:cNvPicPr>
            <a:picLocks noChangeAspect="1"/>
          </p:cNvPicPr>
          <p:nvPr/>
        </p:nvPicPr>
        <p:blipFill>
          <a:blip r:embed="rId2"/>
          <a:stretch>
            <a:fillRect/>
          </a:stretch>
        </p:blipFill>
        <p:spPr>
          <a:xfrm>
            <a:off x="371169" y="794409"/>
            <a:ext cx="3372790" cy="1777341"/>
          </a:xfrm>
          <a:prstGeom prst="rect">
            <a:avLst/>
          </a:prstGeom>
        </p:spPr>
      </p:pic>
      <p:pic>
        <p:nvPicPr>
          <p:cNvPr id="5" name="Immagine 4">
            <a:extLst>
              <a:ext uri="{FF2B5EF4-FFF2-40B4-BE49-F238E27FC236}">
                <a16:creationId xmlns:a16="http://schemas.microsoft.com/office/drawing/2014/main" id="{A822E892-CE9D-4FE7-A1D9-8DD7D55FCA9D}"/>
              </a:ext>
            </a:extLst>
          </p:cNvPr>
          <p:cNvPicPr>
            <a:picLocks noChangeAspect="1"/>
          </p:cNvPicPr>
          <p:nvPr/>
        </p:nvPicPr>
        <p:blipFill>
          <a:blip r:embed="rId3"/>
          <a:stretch>
            <a:fillRect/>
          </a:stretch>
        </p:blipFill>
        <p:spPr>
          <a:xfrm>
            <a:off x="5072743" y="762000"/>
            <a:ext cx="3372790" cy="1777341"/>
          </a:xfrm>
          <a:prstGeom prst="rect">
            <a:avLst/>
          </a:prstGeom>
        </p:spPr>
      </p:pic>
      <p:pic>
        <p:nvPicPr>
          <p:cNvPr id="7" name="Immagine 6">
            <a:extLst>
              <a:ext uri="{FF2B5EF4-FFF2-40B4-BE49-F238E27FC236}">
                <a16:creationId xmlns:a16="http://schemas.microsoft.com/office/drawing/2014/main" id="{8C17C357-43E4-4189-A308-1AE3FCCFB22A}"/>
              </a:ext>
            </a:extLst>
          </p:cNvPr>
          <p:cNvPicPr>
            <a:picLocks noChangeAspect="1"/>
          </p:cNvPicPr>
          <p:nvPr/>
        </p:nvPicPr>
        <p:blipFill>
          <a:blip r:embed="rId4"/>
          <a:stretch>
            <a:fillRect/>
          </a:stretch>
        </p:blipFill>
        <p:spPr>
          <a:xfrm>
            <a:off x="371169" y="2830287"/>
            <a:ext cx="3308202" cy="1871910"/>
          </a:xfrm>
          <a:prstGeom prst="rect">
            <a:avLst/>
          </a:prstGeom>
        </p:spPr>
      </p:pic>
      <p:pic>
        <p:nvPicPr>
          <p:cNvPr id="9" name="Immagine 8">
            <a:extLst>
              <a:ext uri="{FF2B5EF4-FFF2-40B4-BE49-F238E27FC236}">
                <a16:creationId xmlns:a16="http://schemas.microsoft.com/office/drawing/2014/main" id="{A4A71E9C-F83B-49E6-A5F4-5787E6D05AAE}"/>
              </a:ext>
            </a:extLst>
          </p:cNvPr>
          <p:cNvPicPr>
            <a:picLocks noChangeAspect="1"/>
          </p:cNvPicPr>
          <p:nvPr/>
        </p:nvPicPr>
        <p:blipFill>
          <a:blip r:embed="rId5"/>
          <a:stretch>
            <a:fillRect/>
          </a:stretch>
        </p:blipFill>
        <p:spPr>
          <a:xfrm>
            <a:off x="5072743" y="2830286"/>
            <a:ext cx="3372790" cy="1871910"/>
          </a:xfrm>
          <a:prstGeom prst="rect">
            <a:avLst/>
          </a:prstGeom>
        </p:spPr>
      </p:pic>
      <p:pic>
        <p:nvPicPr>
          <p:cNvPr id="6" name="Picture 2">
            <a:extLst>
              <a:ext uri="{FF2B5EF4-FFF2-40B4-BE49-F238E27FC236}">
                <a16:creationId xmlns:a16="http://schemas.microsoft.com/office/drawing/2014/main" id="{FD5C39D4-406C-49D4-A956-396BA77BD8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743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1026" name="Picture 2">
            <a:extLst>
              <a:ext uri="{FF2B5EF4-FFF2-40B4-BE49-F238E27FC236}">
                <a16:creationId xmlns:a16="http://schemas.microsoft.com/office/drawing/2014/main" id="{A591E743-35FB-482A-B174-49472E778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38" y="2148115"/>
            <a:ext cx="4283558" cy="22372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ncreases CLV in business">
            <a:extLst>
              <a:ext uri="{FF2B5EF4-FFF2-40B4-BE49-F238E27FC236}">
                <a16:creationId xmlns:a16="http://schemas.microsoft.com/office/drawing/2014/main" id="{CD2D2482-3471-4137-938F-5AD150E4AF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5388" y="1873931"/>
            <a:ext cx="3560885" cy="2511425"/>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E83FDFA9-590C-4FB3-AADB-CC35E635CD2C}"/>
              </a:ext>
            </a:extLst>
          </p:cNvPr>
          <p:cNvSpPr txBox="1"/>
          <p:nvPr/>
        </p:nvSpPr>
        <p:spPr>
          <a:xfrm>
            <a:off x="4898571" y="4492171"/>
            <a:ext cx="3927702" cy="230832"/>
          </a:xfrm>
          <a:prstGeom prst="rect">
            <a:avLst/>
          </a:prstGeom>
          <a:noFill/>
        </p:spPr>
        <p:txBody>
          <a:bodyPr wrap="square" rtlCol="0">
            <a:spAutoFit/>
          </a:bodyPr>
          <a:lstStyle/>
          <a:p>
            <a:r>
              <a:rPr lang="en-GB" sz="900" b="0" i="1" dirty="0">
                <a:solidFill>
                  <a:srgbClr val="9FA5AD"/>
                </a:solidFill>
                <a:effectLst/>
                <a:latin typeface="Arial" panose="020B0604020202020204" pitchFamily="34" charset="0"/>
                <a:cs typeface="Arial" panose="020B0604020202020204" pitchFamily="34" charset="0"/>
              </a:rPr>
              <a:t>What increases CLV in business, according to a survey by Criteo (</a:t>
            </a:r>
            <a:r>
              <a:rPr lang="en-GB" sz="900" b="0" i="1" u="sng" dirty="0">
                <a:solidFill>
                  <a:srgbClr val="006BD6"/>
                </a:solidFill>
                <a:effectLst/>
                <a:latin typeface="Arial" panose="020B0604020202020204" pitchFamily="34" charset="0"/>
                <a:cs typeface="Arial" panose="020B0604020202020204" pitchFamily="34" charset="0"/>
                <a:hlinkClick r:id="rId5"/>
              </a:rPr>
              <a:t>source</a:t>
            </a:r>
            <a:r>
              <a:rPr lang="en-GB" sz="900" b="0" i="1" dirty="0">
                <a:solidFill>
                  <a:srgbClr val="9FA5AD"/>
                </a:solidFill>
                <a:effectLst/>
                <a:latin typeface="Arial" panose="020B0604020202020204" pitchFamily="34" charset="0"/>
                <a:cs typeface="Arial" panose="020B0604020202020204" pitchFamily="34" charset="0"/>
              </a:rPr>
              <a:t>)</a:t>
            </a:r>
            <a:endParaRPr lang="en-GB" sz="900" dirty="0">
              <a:latin typeface="Arial" panose="020B0604020202020204" pitchFamily="34" charset="0"/>
              <a:cs typeface="Arial" panose="020B0604020202020204" pitchFamily="34" charset="0"/>
            </a:endParaRPr>
          </a:p>
        </p:txBody>
      </p:sp>
      <p:pic>
        <p:nvPicPr>
          <p:cNvPr id="6" name="Picture 2">
            <a:extLst>
              <a:ext uri="{FF2B5EF4-FFF2-40B4-BE49-F238E27FC236}">
                <a16:creationId xmlns:a16="http://schemas.microsoft.com/office/drawing/2014/main" id="{6212851E-2C81-43EC-82FF-54BEE69B34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1186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E7BDB8D6-A758-48BB-A085-DFF8E7135F21}"/>
              </a:ext>
            </a:extLst>
          </p:cNvPr>
          <p:cNvSpPr txBox="1"/>
          <p:nvPr/>
        </p:nvSpPr>
        <p:spPr>
          <a:xfrm>
            <a:off x="787400" y="90293"/>
            <a:ext cx="7569200" cy="1754326"/>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Conclusions</a:t>
            </a:r>
            <a:endParaRPr lang="it-IT" sz="2400" dirty="0">
              <a:solidFill>
                <a:srgbClr val="00B050"/>
              </a:solidFill>
              <a:latin typeface="Bernard MT Condensed" panose="02050806060905020404" pitchFamily="18" charset="0"/>
            </a:endParaRPr>
          </a:p>
          <a:p>
            <a:pPr marL="342900" indent="-342900" algn="just">
              <a:buFont typeface="Arial" panose="020B0604020202020204" pitchFamily="34" charset="0"/>
              <a:buChar char="•"/>
            </a:pPr>
            <a:endParaRPr lang="it-IT" sz="2400" dirty="0">
              <a:solidFill>
                <a:srgbClr val="00B050"/>
              </a:solidFill>
              <a:latin typeface="Bernard MT Condensed" panose="02050806060905020404" pitchFamily="18" charset="0"/>
            </a:endParaRPr>
          </a:p>
          <a:p>
            <a:pPr marL="342900" indent="-342900" algn="just">
              <a:buFont typeface="Arial" panose="020B0604020202020204" pitchFamily="34" charset="0"/>
              <a:buChar char="•"/>
            </a:pPr>
            <a:r>
              <a:rPr lang="it-IT" sz="1500" dirty="0" err="1">
                <a:solidFill>
                  <a:schemeClr val="bg1"/>
                </a:solidFill>
                <a:latin typeface="Berlin Sans FB Demi" panose="020E0802020502020306" pitchFamily="34" charset="0"/>
              </a:rPr>
              <a:t>Opportunity</a:t>
            </a:r>
            <a:r>
              <a:rPr lang="it-IT" sz="1500" dirty="0">
                <a:solidFill>
                  <a:schemeClr val="bg1"/>
                </a:solidFill>
                <a:latin typeface="Berlin Sans FB Demi" panose="020E0802020502020306" pitchFamily="34" charset="0"/>
              </a:rPr>
              <a:t> to use features </a:t>
            </a:r>
            <a:r>
              <a:rPr lang="it-IT" sz="1500" dirty="0" err="1">
                <a:solidFill>
                  <a:schemeClr val="bg1"/>
                </a:solidFill>
                <a:latin typeface="Berlin Sans FB Demi" panose="020E0802020502020306" pitchFamily="34" charset="0"/>
              </a:rPr>
              <a:t>extracted</a:t>
            </a:r>
            <a:r>
              <a:rPr lang="it-IT" sz="1500" dirty="0">
                <a:solidFill>
                  <a:schemeClr val="bg1"/>
                </a:solidFill>
                <a:latin typeface="Berlin Sans FB Demi" panose="020E0802020502020306" pitchFamily="34" charset="0"/>
              </a:rPr>
              <a:t> by </a:t>
            </a:r>
            <a:r>
              <a:rPr lang="it-IT" sz="1500" dirty="0" err="1">
                <a:solidFill>
                  <a:schemeClr val="bg1"/>
                </a:solidFill>
                <a:latin typeface="Berlin Sans FB Demi" panose="020E0802020502020306" pitchFamily="34" charset="0"/>
              </a:rPr>
              <a:t>dimensionality</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reduction</a:t>
            </a:r>
            <a:r>
              <a:rPr lang="it-IT" sz="1500" dirty="0">
                <a:solidFill>
                  <a:schemeClr val="bg1"/>
                </a:solidFill>
                <a:latin typeface="Berlin Sans FB Demi" panose="020E0802020502020306" pitchFamily="34" charset="0"/>
              </a:rPr>
              <a:t> tools </a:t>
            </a:r>
            <a:r>
              <a:rPr lang="it-IT" sz="1500" dirty="0" err="1">
                <a:solidFill>
                  <a:schemeClr val="bg1"/>
                </a:solidFill>
                <a:latin typeface="Berlin Sans FB Demi" panose="020E0802020502020306" pitchFamily="34" charset="0"/>
              </a:rPr>
              <a:t>as</a:t>
            </a:r>
            <a:r>
              <a:rPr lang="it-IT" sz="1500" dirty="0">
                <a:solidFill>
                  <a:schemeClr val="bg1"/>
                </a:solidFill>
                <a:latin typeface="Berlin Sans FB Demi" panose="020E0802020502020306" pitchFamily="34" charset="0"/>
              </a:rPr>
              <a:t> new </a:t>
            </a:r>
            <a:r>
              <a:rPr lang="it-IT" sz="1500" dirty="0" err="1">
                <a:solidFill>
                  <a:schemeClr val="bg1"/>
                </a:solidFill>
                <a:latin typeface="Berlin Sans FB Demi" panose="020E0802020502020306" pitchFamily="34" charset="0"/>
              </a:rPr>
              <a:t>additional</a:t>
            </a:r>
            <a:r>
              <a:rPr lang="it-IT" sz="1500" dirty="0">
                <a:solidFill>
                  <a:schemeClr val="bg1"/>
                </a:solidFill>
                <a:latin typeface="Berlin Sans FB Demi" panose="020E0802020502020306" pitchFamily="34" charset="0"/>
              </a:rPr>
              <a:t> features</a:t>
            </a:r>
          </a:p>
          <a:p>
            <a:pPr marL="342900" indent="-342900" algn="just">
              <a:buFont typeface="Arial" panose="020B0604020202020204" pitchFamily="34" charset="0"/>
              <a:buChar char="•"/>
            </a:pPr>
            <a:r>
              <a:rPr lang="it-IT" sz="1500" dirty="0">
                <a:solidFill>
                  <a:schemeClr val="bg1"/>
                </a:solidFill>
                <a:latin typeface="Berlin Sans FB Demi" panose="020E0802020502020306" pitchFamily="34" charset="0"/>
              </a:rPr>
              <a:t>Clustering can </a:t>
            </a:r>
            <a:r>
              <a:rPr lang="it-IT" sz="1500" dirty="0" err="1">
                <a:solidFill>
                  <a:schemeClr val="bg1"/>
                </a:solidFill>
                <a:latin typeface="Berlin Sans FB Demi" panose="020E0802020502020306" pitchFamily="34" charset="0"/>
              </a:rPr>
              <a:t>improve</a:t>
            </a:r>
            <a:r>
              <a:rPr lang="it-IT" sz="1500" dirty="0">
                <a:solidFill>
                  <a:schemeClr val="bg1"/>
                </a:solidFill>
                <a:latin typeface="Berlin Sans FB Demi" panose="020E0802020502020306" pitchFamily="34" charset="0"/>
              </a:rPr>
              <a:t> a portfolio and strategy </a:t>
            </a:r>
            <a:r>
              <a:rPr lang="it-IT" sz="1500" dirty="0" err="1">
                <a:solidFill>
                  <a:schemeClr val="bg1"/>
                </a:solidFill>
                <a:latin typeface="Berlin Sans FB Demi" panose="020E0802020502020306" pitchFamily="34" charset="0"/>
              </a:rPr>
              <a:t>analysis</a:t>
            </a:r>
            <a:endParaRPr lang="it-IT" sz="1500" dirty="0">
              <a:solidFill>
                <a:schemeClr val="bg1"/>
              </a:solidFill>
              <a:latin typeface="Berlin Sans FB Demi" panose="020E0802020502020306" pitchFamily="34" charset="0"/>
            </a:endParaRPr>
          </a:p>
          <a:p>
            <a:pPr marL="342900" indent="-342900" algn="just">
              <a:buFont typeface="Arial" panose="020B0604020202020204" pitchFamily="34" charset="0"/>
              <a:buChar char="•"/>
            </a:pPr>
            <a:r>
              <a:rPr lang="it-IT" sz="1500" dirty="0">
                <a:solidFill>
                  <a:schemeClr val="bg1"/>
                </a:solidFill>
                <a:latin typeface="Berlin Sans FB Demi" panose="020E0802020502020306" pitchFamily="34" charset="0"/>
              </a:rPr>
              <a:t>Some models </a:t>
            </a:r>
            <a:r>
              <a:rPr lang="it-IT" sz="1500" dirty="0" err="1">
                <a:solidFill>
                  <a:schemeClr val="bg1"/>
                </a:solidFill>
                <a:latin typeface="Berlin Sans FB Demi" panose="020E0802020502020306" pitchFamily="34" charset="0"/>
              </a:rPr>
              <a:t>give</a:t>
            </a:r>
            <a:r>
              <a:rPr lang="it-IT" sz="1500" dirty="0">
                <a:solidFill>
                  <a:schemeClr val="bg1"/>
                </a:solidFill>
                <a:latin typeface="Berlin Sans FB Demi" panose="020E0802020502020306" pitchFamily="34" charset="0"/>
              </a:rPr>
              <a:t> good performance </a:t>
            </a:r>
            <a:r>
              <a:rPr lang="it-IT" sz="1500" dirty="0" err="1">
                <a:solidFill>
                  <a:schemeClr val="bg1"/>
                </a:solidFill>
                <a:latin typeface="Berlin Sans FB Demi" panose="020E0802020502020306" pitchFamily="34" charset="0"/>
              </a:rPr>
              <a:t>but</a:t>
            </a:r>
            <a:r>
              <a:rPr lang="it-IT" sz="1500" dirty="0">
                <a:solidFill>
                  <a:schemeClr val="bg1"/>
                </a:solidFill>
                <a:latin typeface="Berlin Sans FB Demi" panose="020E0802020502020306" pitchFamily="34" charset="0"/>
              </a:rPr>
              <a:t> are </a:t>
            </a:r>
            <a:r>
              <a:rPr lang="it-IT" sz="1500" dirty="0" err="1">
                <a:solidFill>
                  <a:schemeClr val="bg1"/>
                </a:solidFill>
                <a:latin typeface="Berlin Sans FB Demi" panose="020E0802020502020306" pitchFamily="34" charset="0"/>
              </a:rPr>
              <a:t>quite</a:t>
            </a:r>
            <a:r>
              <a:rPr lang="it-IT" sz="1500" dirty="0">
                <a:solidFill>
                  <a:schemeClr val="bg1"/>
                </a:solidFill>
                <a:latin typeface="Berlin Sans FB Demi" panose="020E0802020502020306" pitchFamily="34" charset="0"/>
              </a:rPr>
              <a:t> a black-box </a:t>
            </a:r>
          </a:p>
        </p:txBody>
      </p:sp>
      <p:sp>
        <p:nvSpPr>
          <p:cNvPr id="4" name="CasellaDiTesto 3">
            <a:extLst>
              <a:ext uri="{FF2B5EF4-FFF2-40B4-BE49-F238E27FC236}">
                <a16:creationId xmlns:a16="http://schemas.microsoft.com/office/drawing/2014/main" id="{9B0D5E13-35BB-4260-BEA6-D405BECFA617}"/>
              </a:ext>
            </a:extLst>
          </p:cNvPr>
          <p:cNvSpPr txBox="1"/>
          <p:nvPr/>
        </p:nvSpPr>
        <p:spPr>
          <a:xfrm>
            <a:off x="581247" y="1982495"/>
            <a:ext cx="8073655" cy="3070712"/>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References</a:t>
            </a:r>
            <a:endParaRPr lang="it-IT" sz="2400" dirty="0">
              <a:solidFill>
                <a:srgbClr val="00B050"/>
              </a:solidFill>
              <a:latin typeface="Bernard MT Condensed" panose="02050806060905020404" pitchFamily="18" charset="0"/>
            </a:endParaRPr>
          </a:p>
          <a:p>
            <a:pPr algn="ctr"/>
            <a:endParaRPr lang="it-IT" sz="2400" dirty="0">
              <a:solidFill>
                <a:srgbClr val="00B050"/>
              </a:solidFill>
              <a:latin typeface="Bernard MT Condensed" panose="02050806060905020404" pitchFamily="18" charset="0"/>
            </a:endParaRPr>
          </a:p>
          <a:p>
            <a:pPr marL="285750" indent="-285750">
              <a:lnSpc>
                <a:spcPct val="107000"/>
              </a:lnSpc>
              <a:spcAft>
                <a:spcPts val="800"/>
              </a:spcAft>
              <a:buFont typeface="Arial" panose="020B0604020202020204" pitchFamily="34" charset="0"/>
              <a:buChar char="•"/>
            </a:pP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T. Hastie, R.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Tbishirani</a:t>
            </a: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J. Friedman, “The Elements of Statistical Learning”, 2017, Springer</a:t>
            </a:r>
            <a:endParaRPr lang="it-IT"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M. V.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Wutrich</a:t>
            </a: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S.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Rentzmann</a:t>
            </a: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“Unsupervised Learning: What is a sport car?”, 2019, SSRN.</a:t>
            </a:r>
            <a:endParaRPr lang="it-IT"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I. Goodfellow, Y.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Bengio</a:t>
            </a: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 Courville, “Deep Learning”, 2016, MIT Press </a:t>
            </a:r>
            <a:endParaRPr lang="it-IT"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Yoon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Hyup</a:t>
            </a: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Hwang, “Hands-On Data Science for Marketing”, 2019,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Packt</a:t>
            </a:r>
            <a:endParaRPr lang="it-IT"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G. Bonaccorso, “Hands-On Unsupervised Learning with Python”, 2019,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Packt</a:t>
            </a:r>
            <a:endParaRPr lang="it-IT"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342900" indent="-342900" algn="just">
              <a:buFont typeface="Arial" panose="020B0604020202020204" pitchFamily="34" charset="0"/>
              <a:buChar char="•"/>
            </a:pPr>
            <a:endParaRPr lang="it-IT" sz="2400" dirty="0">
              <a:solidFill>
                <a:srgbClr val="00B050"/>
              </a:solidFill>
              <a:latin typeface="Bernard MT Condensed" panose="02050806060905020404" pitchFamily="18" charset="0"/>
            </a:endParaRPr>
          </a:p>
          <a:p>
            <a:pPr marL="342900" indent="-342900" algn="just">
              <a:buFont typeface="Arial" panose="020B0604020202020204" pitchFamily="34" charset="0"/>
              <a:buChar char="•"/>
            </a:pPr>
            <a:endParaRPr lang="it-IT" sz="2400" dirty="0">
              <a:solidFill>
                <a:srgbClr val="00B050"/>
              </a:solidFill>
              <a:latin typeface="Bernard MT Condensed" panose="02050806060905020404" pitchFamily="18" charset="0"/>
            </a:endParaRPr>
          </a:p>
        </p:txBody>
      </p:sp>
      <p:pic>
        <p:nvPicPr>
          <p:cNvPr id="5" name="Picture 2">
            <a:extLst>
              <a:ext uri="{FF2B5EF4-FFF2-40B4-BE49-F238E27FC236}">
                <a16:creationId xmlns:a16="http://schemas.microsoft.com/office/drawing/2014/main" id="{4D69617B-461E-430C-A0D4-2BFD9BA82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776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939A564-3BAF-4635-89AA-358F771084A5}"/>
              </a:ext>
            </a:extLst>
          </p:cNvPr>
          <p:cNvSpPr txBox="1"/>
          <p:nvPr/>
        </p:nvSpPr>
        <p:spPr>
          <a:xfrm>
            <a:off x="2906232" y="928578"/>
            <a:ext cx="2615609" cy="1569660"/>
          </a:xfrm>
          <a:prstGeom prst="rect">
            <a:avLst/>
          </a:prstGeom>
          <a:noFill/>
        </p:spPr>
        <p:txBody>
          <a:bodyPr wrap="square" rtlCol="0">
            <a:spAutoFit/>
          </a:bodyPr>
          <a:lstStyle/>
          <a:p>
            <a:pPr algn="ctr"/>
            <a:r>
              <a:rPr lang="it-IT" sz="9600" dirty="0">
                <a:solidFill>
                  <a:srgbClr val="FF0000"/>
                </a:solidFill>
                <a:latin typeface="Berlin Sans FB Demi" panose="020E0802020502020306" pitchFamily="34" charset="0"/>
              </a:rPr>
              <a:t>???</a:t>
            </a:r>
          </a:p>
        </p:txBody>
      </p:sp>
      <p:sp>
        <p:nvSpPr>
          <p:cNvPr id="4" name="CasellaDiTesto 3">
            <a:extLst>
              <a:ext uri="{FF2B5EF4-FFF2-40B4-BE49-F238E27FC236}">
                <a16:creationId xmlns:a16="http://schemas.microsoft.com/office/drawing/2014/main" id="{53F6619C-3A9A-4143-8708-45FB51DE81D6}"/>
              </a:ext>
            </a:extLst>
          </p:cNvPr>
          <p:cNvSpPr txBox="1"/>
          <p:nvPr/>
        </p:nvSpPr>
        <p:spPr>
          <a:xfrm>
            <a:off x="6393120" y="4518711"/>
            <a:ext cx="2565991" cy="246221"/>
          </a:xfrm>
          <a:prstGeom prst="rect">
            <a:avLst/>
          </a:prstGeom>
          <a:noFill/>
        </p:spPr>
        <p:txBody>
          <a:bodyPr wrap="square" rtlCol="0">
            <a:spAutoFit/>
          </a:bodyPr>
          <a:lstStyle/>
          <a:p>
            <a:pPr algn="ctr"/>
            <a:r>
              <a:rPr lang="it-IT" sz="1000" dirty="0" err="1">
                <a:solidFill>
                  <a:schemeClr val="bg1"/>
                </a:solidFill>
                <a:latin typeface="Berlin Sans FB Demi" panose="020E0802020502020306" pitchFamily="34" charset="0"/>
              </a:rPr>
              <a:t>Contacts</a:t>
            </a:r>
            <a:r>
              <a:rPr lang="it-IT" sz="1000" dirty="0">
                <a:solidFill>
                  <a:schemeClr val="bg1"/>
                </a:solidFill>
                <a:latin typeface="Berlin Sans FB Demi" panose="020E0802020502020306" pitchFamily="34" charset="0"/>
              </a:rPr>
              <a:t>:  c.giancaterino@gmail.com</a:t>
            </a:r>
          </a:p>
        </p:txBody>
      </p:sp>
      <p:pic>
        <p:nvPicPr>
          <p:cNvPr id="6" name="Immagine 5">
            <a:extLst>
              <a:ext uri="{FF2B5EF4-FFF2-40B4-BE49-F238E27FC236}">
                <a16:creationId xmlns:a16="http://schemas.microsoft.com/office/drawing/2014/main" id="{47F70920-97B4-4299-8E69-AEB13ED84507}"/>
              </a:ext>
            </a:extLst>
          </p:cNvPr>
          <p:cNvPicPr>
            <a:picLocks noChangeAspect="1"/>
          </p:cNvPicPr>
          <p:nvPr/>
        </p:nvPicPr>
        <p:blipFill>
          <a:blip r:embed="rId2"/>
          <a:stretch>
            <a:fillRect/>
          </a:stretch>
        </p:blipFill>
        <p:spPr>
          <a:xfrm>
            <a:off x="6674439" y="2424222"/>
            <a:ext cx="2003351" cy="2003351"/>
          </a:xfrm>
          <a:prstGeom prst="rect">
            <a:avLst/>
          </a:prstGeom>
        </p:spPr>
      </p:pic>
      <p:pic>
        <p:nvPicPr>
          <p:cNvPr id="5" name="Picture 2">
            <a:extLst>
              <a:ext uri="{FF2B5EF4-FFF2-40B4-BE49-F238E27FC236}">
                <a16:creationId xmlns:a16="http://schemas.microsoft.com/office/drawing/2014/main" id="{76E000A8-976E-4ED7-99B9-53B2C59C5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641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830997"/>
          </a:xfrm>
          <a:prstGeom prst="rect">
            <a:avLst/>
          </a:prstGeom>
          <a:noFill/>
        </p:spPr>
        <p:txBody>
          <a:bodyPr wrap="square" rtlCol="0">
            <a:spAutoFit/>
          </a:bodyPr>
          <a:lstStyle/>
          <a:p>
            <a:pPr algn="ctr"/>
            <a:r>
              <a:rPr lang="it-IT" sz="4800" dirty="0">
                <a:latin typeface="Arial" panose="020B0604020202020204" pitchFamily="34" charset="0"/>
                <a:cs typeface="Arial" panose="020B0604020202020204" pitchFamily="34" charset="0"/>
              </a:rPr>
              <a:t>Data</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3471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3" name="Immagine 2">
            <a:extLst>
              <a:ext uri="{FF2B5EF4-FFF2-40B4-BE49-F238E27FC236}">
                <a16:creationId xmlns:a16="http://schemas.microsoft.com/office/drawing/2014/main" id="{A3CCD10F-8208-4A05-8F83-806ED56F77D8}"/>
              </a:ext>
            </a:extLst>
          </p:cNvPr>
          <p:cNvPicPr>
            <a:picLocks noChangeAspect="1"/>
          </p:cNvPicPr>
          <p:nvPr/>
        </p:nvPicPr>
        <p:blipFill>
          <a:blip r:embed="rId3"/>
          <a:stretch>
            <a:fillRect/>
          </a:stretch>
        </p:blipFill>
        <p:spPr>
          <a:xfrm>
            <a:off x="1743739" y="2436024"/>
            <a:ext cx="2418863" cy="2573766"/>
          </a:xfrm>
          <a:prstGeom prst="rect">
            <a:avLst/>
          </a:prstGeom>
        </p:spPr>
      </p:pic>
      <p:pic>
        <p:nvPicPr>
          <p:cNvPr id="5" name="Immagine 4">
            <a:extLst>
              <a:ext uri="{FF2B5EF4-FFF2-40B4-BE49-F238E27FC236}">
                <a16:creationId xmlns:a16="http://schemas.microsoft.com/office/drawing/2014/main" id="{EE64AB44-4FF4-4D0C-B397-75B022F5037B}"/>
              </a:ext>
            </a:extLst>
          </p:cNvPr>
          <p:cNvPicPr>
            <a:picLocks noChangeAspect="1"/>
          </p:cNvPicPr>
          <p:nvPr/>
        </p:nvPicPr>
        <p:blipFill>
          <a:blip r:embed="rId4"/>
          <a:stretch>
            <a:fillRect/>
          </a:stretch>
        </p:blipFill>
        <p:spPr>
          <a:xfrm>
            <a:off x="2054773" y="595375"/>
            <a:ext cx="6225783" cy="1749649"/>
          </a:xfrm>
          <a:prstGeom prst="rect">
            <a:avLst/>
          </a:prstGeom>
        </p:spPr>
      </p:pic>
      <p:pic>
        <p:nvPicPr>
          <p:cNvPr id="7" name="Immagine 6">
            <a:extLst>
              <a:ext uri="{FF2B5EF4-FFF2-40B4-BE49-F238E27FC236}">
                <a16:creationId xmlns:a16="http://schemas.microsoft.com/office/drawing/2014/main" id="{6EF579D1-71C1-4699-A0B5-D8D9C892DE37}"/>
              </a:ext>
            </a:extLst>
          </p:cNvPr>
          <p:cNvPicPr>
            <a:picLocks noChangeAspect="1"/>
          </p:cNvPicPr>
          <p:nvPr/>
        </p:nvPicPr>
        <p:blipFill>
          <a:blip r:embed="rId5"/>
          <a:stretch>
            <a:fillRect/>
          </a:stretch>
        </p:blipFill>
        <p:spPr>
          <a:xfrm>
            <a:off x="4981399" y="2905024"/>
            <a:ext cx="3630877" cy="538685"/>
          </a:xfrm>
          <a:prstGeom prst="rect">
            <a:avLst/>
          </a:prstGeom>
        </p:spPr>
      </p:pic>
      <p:sp>
        <p:nvSpPr>
          <p:cNvPr id="9" name="CasellaDiTesto 8">
            <a:extLst>
              <a:ext uri="{FF2B5EF4-FFF2-40B4-BE49-F238E27FC236}">
                <a16:creationId xmlns:a16="http://schemas.microsoft.com/office/drawing/2014/main" id="{5597C46D-B373-4551-B850-8CCC402C6CC2}"/>
              </a:ext>
            </a:extLst>
          </p:cNvPr>
          <p:cNvSpPr txBox="1"/>
          <p:nvPr/>
        </p:nvSpPr>
        <p:spPr>
          <a:xfrm>
            <a:off x="2367517" y="133710"/>
            <a:ext cx="6628484" cy="461665"/>
          </a:xfrm>
          <a:prstGeom prst="rect">
            <a:avLst/>
          </a:prstGeom>
          <a:noFill/>
        </p:spPr>
        <p:txBody>
          <a:bodyPr wrap="square" rtlCol="0">
            <a:spAutoFit/>
          </a:bodyPr>
          <a:lstStyle/>
          <a:p>
            <a:r>
              <a:rPr lang="it-IT" sz="2400" dirty="0">
                <a:solidFill>
                  <a:srgbClr val="00B050"/>
                </a:solidFill>
                <a:latin typeface="Bernard MT Condensed" panose="02050806060905020404" pitchFamily="18" charset="0"/>
              </a:rPr>
              <a:t>USE CASE: AUTOINSURANCE DATA SET</a:t>
            </a:r>
          </a:p>
        </p:txBody>
      </p:sp>
      <p:pic>
        <p:nvPicPr>
          <p:cNvPr id="8" name="Picture 2">
            <a:extLst>
              <a:ext uri="{FF2B5EF4-FFF2-40B4-BE49-F238E27FC236}">
                <a16:creationId xmlns:a16="http://schemas.microsoft.com/office/drawing/2014/main" id="{BA64547A-AD80-4270-8326-4297083B76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
        <p:nvSpPr>
          <p:cNvPr id="10" name="CasellaDiTesto 9">
            <a:extLst>
              <a:ext uri="{FF2B5EF4-FFF2-40B4-BE49-F238E27FC236}">
                <a16:creationId xmlns:a16="http://schemas.microsoft.com/office/drawing/2014/main" id="{3FDB2A0F-76F1-483E-AA64-B3C0A722E050}"/>
              </a:ext>
            </a:extLst>
          </p:cNvPr>
          <p:cNvSpPr txBox="1"/>
          <p:nvPr/>
        </p:nvSpPr>
        <p:spPr>
          <a:xfrm>
            <a:off x="4348717" y="3764197"/>
            <a:ext cx="4572000" cy="707886"/>
          </a:xfrm>
          <a:prstGeom prst="rect">
            <a:avLst/>
          </a:prstGeom>
          <a:noFill/>
        </p:spPr>
        <p:txBody>
          <a:bodyPr wrap="square">
            <a:spAutoFit/>
          </a:bodyPr>
          <a:lstStyle/>
          <a:p>
            <a:r>
              <a:rPr lang="en-GB" sz="1000" b="1" u="sng"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Data: https://www.ibm.com/communities/analytics/watson-analytics-blog/marketing-customer-value-analysis/</a:t>
            </a:r>
            <a:r>
              <a:rPr lang="en-GB" sz="1000" b="1" u="sng"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GB" sz="1000" b="1" u="sng"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https://www.kaggle.com/pankajjsh06/ibm-watson-marketing-customer-value-data</a:t>
            </a:r>
            <a:endParaRPr lang="en-GB" sz="1000" b="1" dirty="0">
              <a:solidFill>
                <a:srgbClr val="0070C0"/>
              </a:solidFill>
            </a:endParaRPr>
          </a:p>
        </p:txBody>
      </p:sp>
    </p:spTree>
    <p:extLst>
      <p:ext uri="{BB962C8B-B14F-4D97-AF65-F5344CB8AC3E}">
        <p14:creationId xmlns:p14="http://schemas.microsoft.com/office/powerpoint/2010/main" val="2689160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4" name="Immagine 3">
            <a:extLst>
              <a:ext uri="{FF2B5EF4-FFF2-40B4-BE49-F238E27FC236}">
                <a16:creationId xmlns:a16="http://schemas.microsoft.com/office/drawing/2014/main" id="{81EA8150-8569-43E6-BE48-B48D9F8ACA70}"/>
              </a:ext>
            </a:extLst>
          </p:cNvPr>
          <p:cNvPicPr>
            <a:picLocks noChangeAspect="1"/>
          </p:cNvPicPr>
          <p:nvPr/>
        </p:nvPicPr>
        <p:blipFill>
          <a:blip r:embed="rId3"/>
          <a:stretch>
            <a:fillRect/>
          </a:stretch>
        </p:blipFill>
        <p:spPr>
          <a:xfrm>
            <a:off x="2248589" y="453657"/>
            <a:ext cx="2323411" cy="2231555"/>
          </a:xfrm>
          <a:prstGeom prst="rect">
            <a:avLst/>
          </a:prstGeom>
        </p:spPr>
      </p:pic>
      <p:pic>
        <p:nvPicPr>
          <p:cNvPr id="7" name="Immagine 6">
            <a:extLst>
              <a:ext uri="{FF2B5EF4-FFF2-40B4-BE49-F238E27FC236}">
                <a16:creationId xmlns:a16="http://schemas.microsoft.com/office/drawing/2014/main" id="{54BE1437-6868-4267-AF45-445F3ACA14D8}"/>
              </a:ext>
            </a:extLst>
          </p:cNvPr>
          <p:cNvPicPr>
            <a:picLocks noChangeAspect="1"/>
          </p:cNvPicPr>
          <p:nvPr/>
        </p:nvPicPr>
        <p:blipFill>
          <a:blip r:embed="rId4"/>
          <a:stretch>
            <a:fillRect/>
          </a:stretch>
        </p:blipFill>
        <p:spPr>
          <a:xfrm>
            <a:off x="736516" y="2953657"/>
            <a:ext cx="3975056" cy="1842207"/>
          </a:xfrm>
          <a:prstGeom prst="rect">
            <a:avLst/>
          </a:prstGeom>
        </p:spPr>
      </p:pic>
      <p:pic>
        <p:nvPicPr>
          <p:cNvPr id="10" name="Immagine 9">
            <a:extLst>
              <a:ext uri="{FF2B5EF4-FFF2-40B4-BE49-F238E27FC236}">
                <a16:creationId xmlns:a16="http://schemas.microsoft.com/office/drawing/2014/main" id="{01A8F2CB-9388-4419-B448-4A7AEA839DDB}"/>
              </a:ext>
            </a:extLst>
          </p:cNvPr>
          <p:cNvPicPr>
            <a:picLocks noChangeAspect="1"/>
          </p:cNvPicPr>
          <p:nvPr/>
        </p:nvPicPr>
        <p:blipFill>
          <a:blip r:embed="rId5"/>
          <a:stretch>
            <a:fillRect/>
          </a:stretch>
        </p:blipFill>
        <p:spPr>
          <a:xfrm>
            <a:off x="6237306" y="453656"/>
            <a:ext cx="2247845" cy="2231556"/>
          </a:xfrm>
          <a:prstGeom prst="rect">
            <a:avLst/>
          </a:prstGeom>
        </p:spPr>
      </p:pic>
      <p:pic>
        <p:nvPicPr>
          <p:cNvPr id="12" name="Immagine 11">
            <a:extLst>
              <a:ext uri="{FF2B5EF4-FFF2-40B4-BE49-F238E27FC236}">
                <a16:creationId xmlns:a16="http://schemas.microsoft.com/office/drawing/2014/main" id="{472E0F07-2196-4BEA-97AC-E85D294DBA9E}"/>
              </a:ext>
            </a:extLst>
          </p:cNvPr>
          <p:cNvPicPr>
            <a:picLocks noChangeAspect="1"/>
          </p:cNvPicPr>
          <p:nvPr/>
        </p:nvPicPr>
        <p:blipFill>
          <a:blip r:embed="rId6"/>
          <a:stretch>
            <a:fillRect/>
          </a:stretch>
        </p:blipFill>
        <p:spPr>
          <a:xfrm>
            <a:off x="4942115" y="2953657"/>
            <a:ext cx="3925808" cy="1842208"/>
          </a:xfrm>
          <a:prstGeom prst="rect">
            <a:avLst/>
          </a:prstGeom>
        </p:spPr>
      </p:pic>
      <p:sp>
        <p:nvSpPr>
          <p:cNvPr id="6" name="CasellaDiTesto 5">
            <a:extLst>
              <a:ext uri="{FF2B5EF4-FFF2-40B4-BE49-F238E27FC236}">
                <a16:creationId xmlns:a16="http://schemas.microsoft.com/office/drawing/2014/main" id="{99AE5F82-7D08-4EDA-86CD-37A27D804D0B}"/>
              </a:ext>
            </a:extLst>
          </p:cNvPr>
          <p:cNvSpPr txBox="1"/>
          <p:nvPr/>
        </p:nvSpPr>
        <p:spPr>
          <a:xfrm>
            <a:off x="2618704" y="56093"/>
            <a:ext cx="6423697" cy="338554"/>
          </a:xfrm>
          <a:prstGeom prst="rect">
            <a:avLst/>
          </a:prstGeom>
          <a:noFill/>
        </p:spPr>
        <p:txBody>
          <a:bodyPr wrap="square" rtlCol="0">
            <a:spAutoFit/>
          </a:bodyPr>
          <a:lstStyle/>
          <a:p>
            <a:pPr algn="ctr"/>
            <a:r>
              <a:rPr lang="it-IT" sz="1600" dirty="0">
                <a:solidFill>
                  <a:schemeClr val="bg1"/>
                </a:solidFill>
                <a:latin typeface="Berlin Sans FB Demi" panose="020E0802020502020306" pitchFamily="34" charset="0"/>
              </a:rPr>
              <a:t>Distribution of CLV and </a:t>
            </a:r>
            <a:r>
              <a:rPr lang="it-IT" sz="1600" dirty="0" err="1">
                <a:solidFill>
                  <a:schemeClr val="bg1"/>
                </a:solidFill>
                <a:latin typeface="Berlin Sans FB Demi" panose="020E0802020502020306" pitchFamily="34" charset="0"/>
              </a:rPr>
              <a:t>Monthly</a:t>
            </a:r>
            <a:r>
              <a:rPr lang="it-IT" sz="1600" dirty="0">
                <a:solidFill>
                  <a:schemeClr val="bg1"/>
                </a:solidFill>
                <a:latin typeface="Berlin Sans FB Demi" panose="020E0802020502020306" pitchFamily="34" charset="0"/>
              </a:rPr>
              <a:t> Premium Auto in the </a:t>
            </a:r>
            <a:r>
              <a:rPr lang="it-IT" sz="1600" dirty="0" err="1">
                <a:solidFill>
                  <a:schemeClr val="bg1"/>
                </a:solidFill>
                <a:latin typeface="Berlin Sans FB Demi" panose="020E0802020502020306" pitchFamily="34" charset="0"/>
              </a:rPr>
              <a:t>year</a:t>
            </a:r>
            <a:endParaRPr lang="it-IT" sz="1600" dirty="0">
              <a:solidFill>
                <a:schemeClr val="bg1"/>
              </a:solidFill>
              <a:latin typeface="Berlin Sans FB Demi" panose="020E0802020502020306" pitchFamily="34" charset="0"/>
            </a:endParaRPr>
          </a:p>
        </p:txBody>
      </p:sp>
      <p:pic>
        <p:nvPicPr>
          <p:cNvPr id="9" name="Picture 2">
            <a:extLst>
              <a:ext uri="{FF2B5EF4-FFF2-40B4-BE49-F238E27FC236}">
                <a16:creationId xmlns:a16="http://schemas.microsoft.com/office/drawing/2014/main" id="{24C9B11C-FF9D-4802-876C-C417605BE9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523999"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621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D7800B-34CE-4810-8985-133978D371E1}"/>
              </a:ext>
            </a:extLst>
          </p:cNvPr>
          <p:cNvSpPr txBox="1"/>
          <p:nvPr/>
        </p:nvSpPr>
        <p:spPr>
          <a:xfrm>
            <a:off x="1698171" y="1248229"/>
            <a:ext cx="6052458" cy="1569660"/>
          </a:xfrm>
          <a:prstGeom prst="rect">
            <a:avLst/>
          </a:prstGeom>
          <a:noFill/>
        </p:spPr>
        <p:txBody>
          <a:bodyPr wrap="square" rtlCol="0">
            <a:spAutoFit/>
          </a:bodyPr>
          <a:lstStyle/>
          <a:p>
            <a:pPr algn="ctr"/>
            <a:r>
              <a:rPr lang="it-IT" sz="4800" dirty="0">
                <a:latin typeface="Arial" panose="020B0604020202020204" pitchFamily="34" charset="0"/>
                <a:cs typeface="Arial" panose="020B0604020202020204" pitchFamily="34" charset="0"/>
              </a:rPr>
              <a:t>Customer </a:t>
            </a:r>
            <a:r>
              <a:rPr lang="it-IT" sz="4800" dirty="0" err="1">
                <a:latin typeface="Arial" panose="020B0604020202020204" pitchFamily="34" charset="0"/>
                <a:cs typeface="Arial" panose="020B0604020202020204" pitchFamily="34" charset="0"/>
              </a:rPr>
              <a:t>Lifetime</a:t>
            </a:r>
            <a:r>
              <a:rPr lang="it-IT" sz="4800" dirty="0">
                <a:latin typeface="Arial" panose="020B0604020202020204" pitchFamily="34" charset="0"/>
                <a:cs typeface="Arial" panose="020B0604020202020204" pitchFamily="34" charset="0"/>
              </a:rPr>
              <a:t> Value </a:t>
            </a:r>
            <a:r>
              <a:rPr lang="it-IT" sz="4800" dirty="0" err="1">
                <a:latin typeface="Arial" panose="020B0604020202020204" pitchFamily="34" charset="0"/>
                <a:cs typeface="Arial" panose="020B0604020202020204" pitchFamily="34" charset="0"/>
              </a:rPr>
              <a:t>Modelling</a:t>
            </a:r>
            <a:endParaRPr lang="en-GB"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77980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e">
  <a:themeElements>
    <a:clrScheme name="Celestiale">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TM03457452[[fn=Celestiale]]</Template>
  <TotalTime>2187</TotalTime>
  <Words>2067</Words>
  <Application>Microsoft Office PowerPoint</Application>
  <PresentationFormat>Presentazione su schermo (16:9)</PresentationFormat>
  <Paragraphs>172</Paragraphs>
  <Slides>51</Slides>
  <Notes>6</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51</vt:i4>
      </vt:variant>
    </vt:vector>
  </HeadingPairs>
  <TitlesOfParts>
    <vt:vector size="60" baseType="lpstr">
      <vt:lpstr>Berlin Sans FB</vt:lpstr>
      <vt:lpstr>Calibri Light</vt:lpstr>
      <vt:lpstr>Wingdings</vt:lpstr>
      <vt:lpstr>Calibri</vt:lpstr>
      <vt:lpstr>Arial</vt:lpstr>
      <vt:lpstr>Berlin Sans FB Demi</vt:lpstr>
      <vt:lpstr>Cambria Math</vt:lpstr>
      <vt:lpstr>Bernard MT Condensed</vt:lpstr>
      <vt:lpstr>Celestiale</vt:lpstr>
      <vt:lpstr>Unsupervised Learning applied to THE Customer Lifetime Value (CLV)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Attuario &amp; Data Science</dc:title>
  <dc:creator>Marilena</dc:creator>
  <cp:lastModifiedBy>claudio giancaterino</cp:lastModifiedBy>
  <cp:revision>105</cp:revision>
  <dcterms:modified xsi:type="dcterms:W3CDTF">2021-09-22T03:54:26Z</dcterms:modified>
</cp:coreProperties>
</file>